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9"/>
  </p:notesMasterIdLst>
  <p:handoutMasterIdLst>
    <p:handoutMasterId r:id="rId20"/>
  </p:handoutMasterIdLst>
  <p:sldIdLst>
    <p:sldId id="261" r:id="rId2"/>
    <p:sldId id="406" r:id="rId3"/>
    <p:sldId id="472" r:id="rId4"/>
    <p:sldId id="473" r:id="rId5"/>
    <p:sldId id="474" r:id="rId6"/>
    <p:sldId id="475" r:id="rId7"/>
    <p:sldId id="476" r:id="rId8"/>
    <p:sldId id="431" r:id="rId9"/>
    <p:sldId id="441" r:id="rId10"/>
    <p:sldId id="471" r:id="rId11"/>
    <p:sldId id="445" r:id="rId12"/>
    <p:sldId id="477" r:id="rId13"/>
    <p:sldId id="400" r:id="rId14"/>
    <p:sldId id="401" r:id="rId15"/>
    <p:sldId id="402" r:id="rId16"/>
    <p:sldId id="478" r:id="rId17"/>
    <p:sldId id="479" r:id="rId18"/>
  </p:sldIdLst>
  <p:sldSz cx="12192000" cy="6858000"/>
  <p:notesSz cx="6954838" cy="9240838"/>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11">
          <p15:clr>
            <a:srgbClr val="A4A3A4"/>
          </p15:clr>
        </p15:guide>
        <p15:guide id="2" pos="219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55" autoAdjust="0"/>
    <p:restoredTop sz="69052"/>
  </p:normalViewPr>
  <p:slideViewPr>
    <p:cSldViewPr>
      <p:cViewPr varScale="1">
        <p:scale>
          <a:sx n="64" d="100"/>
          <a:sy n="64" d="100"/>
        </p:scale>
        <p:origin x="560" y="168"/>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8" d="100"/>
          <a:sy n="58" d="100"/>
        </p:scale>
        <p:origin x="-2514" y="-84"/>
      </p:cViewPr>
      <p:guideLst>
        <p:guide orient="horz" pos="2911"/>
        <p:guide pos="219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05313" cy="461963"/>
          </a:xfrm>
          <a:prstGeom prst="rect">
            <a:avLst/>
          </a:prstGeom>
        </p:spPr>
        <p:txBody>
          <a:bodyPr vert="horz" lIns="92546" tIns="46273" rIns="92546" bIns="46273" rtlCol="0"/>
          <a:lstStyle>
            <a:lvl1pPr algn="l" fontAlgn="auto">
              <a:spcBef>
                <a:spcPts val="0"/>
              </a:spcBef>
              <a:spcAft>
                <a:spcPts val="0"/>
              </a:spcAft>
              <a:defRPr sz="1200">
                <a:latin typeface="+mn-lt"/>
                <a:ea typeface="+mn-ea"/>
                <a:cs typeface="+mn-cs"/>
              </a:defRPr>
            </a:lvl1pPr>
          </a:lstStyle>
          <a:p>
            <a:pPr>
              <a:defRPr/>
            </a:pPr>
            <a:r>
              <a:rPr lang="en-US"/>
              <a:t>Digital Image and Graphics Resources for Accessible Materials</a:t>
            </a:r>
          </a:p>
          <a:p>
            <a:pPr>
              <a:defRPr/>
            </a:pPr>
            <a:endParaRPr lang="en-US"/>
          </a:p>
        </p:txBody>
      </p:sp>
      <p:sp>
        <p:nvSpPr>
          <p:cNvPr id="4" name="Footer Placeholder 3"/>
          <p:cNvSpPr>
            <a:spLocks noGrp="1"/>
          </p:cNvSpPr>
          <p:nvPr>
            <p:ph type="ftr" sz="quarter" idx="2"/>
          </p:nvPr>
        </p:nvSpPr>
        <p:spPr>
          <a:xfrm>
            <a:off x="0" y="8777288"/>
            <a:ext cx="3013075" cy="461962"/>
          </a:xfrm>
          <a:prstGeom prst="rect">
            <a:avLst/>
          </a:prstGeom>
        </p:spPr>
        <p:txBody>
          <a:bodyPr vert="horz" lIns="92546" tIns="46273" rIns="92546" bIns="46273" rtlCol="0" anchor="b"/>
          <a:lstStyle>
            <a:lvl1pPr algn="l" fontAlgn="auto">
              <a:spcBef>
                <a:spcPts val="0"/>
              </a:spcBef>
              <a:spcAft>
                <a:spcPts val="0"/>
              </a:spcAft>
              <a:defRPr sz="1200">
                <a:latin typeface="+mn-lt"/>
                <a:ea typeface="+mn-ea"/>
                <a:cs typeface="+mn-cs"/>
              </a:defRPr>
            </a:lvl1pPr>
          </a:lstStyle>
          <a:p>
            <a:pPr>
              <a:defRPr/>
            </a:pPr>
            <a:r>
              <a:rPr lang="en-US"/>
              <a:t>10/12/2011</a:t>
            </a:r>
          </a:p>
        </p:txBody>
      </p:sp>
      <p:sp>
        <p:nvSpPr>
          <p:cNvPr id="5" name="Slide Number Placeholder 4"/>
          <p:cNvSpPr>
            <a:spLocks noGrp="1"/>
          </p:cNvSpPr>
          <p:nvPr>
            <p:ph type="sldNum" sz="quarter" idx="3"/>
          </p:nvPr>
        </p:nvSpPr>
        <p:spPr>
          <a:xfrm>
            <a:off x="3940175" y="8777288"/>
            <a:ext cx="3013075" cy="461962"/>
          </a:xfrm>
          <a:prstGeom prst="rect">
            <a:avLst/>
          </a:prstGeom>
        </p:spPr>
        <p:txBody>
          <a:bodyPr vert="horz" wrap="square" lIns="92546" tIns="46273" rIns="92546" bIns="46273" numCol="1" anchor="b" anchorCtr="0" compatLnSpc="1">
            <a:prstTxWarp prst="textNoShape">
              <a:avLst/>
            </a:prstTxWarp>
          </a:bodyPr>
          <a:lstStyle>
            <a:lvl1pPr algn="r">
              <a:defRPr sz="1200">
                <a:latin typeface="Calibri" pitchFamily="34" charset="0"/>
                <a:cs typeface="Arial" pitchFamily="34" charset="0"/>
              </a:defRPr>
            </a:lvl1pPr>
          </a:lstStyle>
          <a:p>
            <a:pPr>
              <a:defRPr/>
            </a:pPr>
            <a:fld id="{71FDEBD1-CF67-4A65-89F8-6D7E60D121DB}" type="slidenum">
              <a:rPr lang="en-US"/>
              <a:pPr>
                <a:defRPr/>
              </a:pPr>
              <a:t>‹#›</a:t>
            </a:fld>
            <a:endParaRPr lang="en-US"/>
          </a:p>
        </p:txBody>
      </p:sp>
    </p:spTree>
    <p:extLst>
      <p:ext uri="{BB962C8B-B14F-4D97-AF65-F5344CB8AC3E}">
        <p14:creationId xmlns:p14="http://schemas.microsoft.com/office/powerpoint/2010/main" val="20620989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1963"/>
          </a:xfrm>
          <a:prstGeom prst="rect">
            <a:avLst/>
          </a:prstGeom>
        </p:spPr>
        <p:txBody>
          <a:bodyPr vert="horz" lIns="92546" tIns="46273" rIns="92546" bIns="46273"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40175" y="0"/>
            <a:ext cx="3013075" cy="461963"/>
          </a:xfrm>
          <a:prstGeom prst="rect">
            <a:avLst/>
          </a:prstGeom>
        </p:spPr>
        <p:txBody>
          <a:bodyPr vert="horz" lIns="92546" tIns="46273" rIns="92546" bIns="46273" rtlCol="0"/>
          <a:lstStyle>
            <a:lvl1pPr algn="r" fontAlgn="auto">
              <a:spcBef>
                <a:spcPts val="0"/>
              </a:spcBef>
              <a:spcAft>
                <a:spcPts val="0"/>
              </a:spcAft>
              <a:defRPr sz="1200">
                <a:latin typeface="+mn-lt"/>
                <a:ea typeface="+mn-ea"/>
                <a:cs typeface="+mn-cs"/>
              </a:defRPr>
            </a:lvl1pPr>
          </a:lstStyle>
          <a:p>
            <a:pPr>
              <a:defRPr/>
            </a:pPr>
            <a:r>
              <a:rPr lang="en-US"/>
              <a:t>6/27/2011</a:t>
            </a:r>
          </a:p>
        </p:txBody>
      </p:sp>
      <p:sp>
        <p:nvSpPr>
          <p:cNvPr id="4" name="Slide Image Placeholder 3"/>
          <p:cNvSpPr>
            <a:spLocks noGrp="1" noRot="1" noChangeAspect="1"/>
          </p:cNvSpPr>
          <p:nvPr>
            <p:ph type="sldImg" idx="2"/>
          </p:nvPr>
        </p:nvSpPr>
        <p:spPr>
          <a:xfrm>
            <a:off x="398463" y="693738"/>
            <a:ext cx="6157912" cy="3463925"/>
          </a:xfrm>
          <a:prstGeom prst="rect">
            <a:avLst/>
          </a:prstGeom>
          <a:noFill/>
          <a:ln w="12700">
            <a:solidFill>
              <a:prstClr val="black"/>
            </a:solidFill>
          </a:ln>
        </p:spPr>
        <p:txBody>
          <a:bodyPr vert="horz" lIns="92546" tIns="46273" rIns="92546" bIns="46273" rtlCol="0" anchor="ctr"/>
          <a:lstStyle/>
          <a:p>
            <a:pPr lvl="0"/>
            <a:endParaRPr lang="en-US" noProof="0"/>
          </a:p>
        </p:txBody>
      </p:sp>
      <p:sp>
        <p:nvSpPr>
          <p:cNvPr id="5" name="Notes Placeholder 4"/>
          <p:cNvSpPr>
            <a:spLocks noGrp="1"/>
          </p:cNvSpPr>
          <p:nvPr>
            <p:ph type="body" sz="quarter" idx="3"/>
          </p:nvPr>
        </p:nvSpPr>
        <p:spPr>
          <a:xfrm>
            <a:off x="695325" y="4389438"/>
            <a:ext cx="5564188" cy="4157662"/>
          </a:xfrm>
          <a:prstGeom prst="rect">
            <a:avLst/>
          </a:prstGeom>
        </p:spPr>
        <p:txBody>
          <a:bodyPr vert="horz" lIns="92546" tIns="46273" rIns="92546" bIns="4627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7288"/>
            <a:ext cx="3013075" cy="461962"/>
          </a:xfrm>
          <a:prstGeom prst="rect">
            <a:avLst/>
          </a:prstGeom>
        </p:spPr>
        <p:txBody>
          <a:bodyPr vert="horz" lIns="92546" tIns="46273" rIns="92546" bIns="46273" rtlCol="0" anchor="b"/>
          <a:lstStyle>
            <a:lvl1pPr algn="l" fontAlgn="auto">
              <a:spcBef>
                <a:spcPts val="0"/>
              </a:spcBef>
              <a:spcAft>
                <a:spcPts val="0"/>
              </a:spcAft>
              <a:defRPr sz="1200">
                <a:latin typeface="+mn-lt"/>
                <a:ea typeface="+mn-ea"/>
                <a:cs typeface="+mn-cs"/>
              </a:defRPr>
            </a:lvl1pPr>
          </a:lstStyle>
          <a:p>
            <a:pPr>
              <a:defRPr/>
            </a:pPr>
            <a:r>
              <a:rPr lang="en-US"/>
              <a:t>Digital Image and Graphics Resources for Accessible Materials</a:t>
            </a:r>
          </a:p>
        </p:txBody>
      </p:sp>
      <p:sp>
        <p:nvSpPr>
          <p:cNvPr id="7" name="Slide Number Placeholder 6"/>
          <p:cNvSpPr>
            <a:spLocks noGrp="1"/>
          </p:cNvSpPr>
          <p:nvPr>
            <p:ph type="sldNum" sz="quarter" idx="5"/>
          </p:nvPr>
        </p:nvSpPr>
        <p:spPr>
          <a:xfrm>
            <a:off x="3940175" y="8777288"/>
            <a:ext cx="3013075" cy="461962"/>
          </a:xfrm>
          <a:prstGeom prst="rect">
            <a:avLst/>
          </a:prstGeom>
        </p:spPr>
        <p:txBody>
          <a:bodyPr vert="horz" wrap="square" lIns="92546" tIns="46273" rIns="92546" bIns="46273" numCol="1" anchor="b" anchorCtr="0" compatLnSpc="1">
            <a:prstTxWarp prst="textNoShape">
              <a:avLst/>
            </a:prstTxWarp>
          </a:bodyPr>
          <a:lstStyle>
            <a:lvl1pPr algn="r">
              <a:defRPr sz="1200">
                <a:latin typeface="Calibri" pitchFamily="34" charset="0"/>
                <a:cs typeface="Arial" pitchFamily="34" charset="0"/>
              </a:defRPr>
            </a:lvl1pPr>
          </a:lstStyle>
          <a:p>
            <a:pPr>
              <a:defRPr/>
            </a:pPr>
            <a:fld id="{8A896649-7EEC-4510-A13E-D1AC5A107D47}" type="slidenum">
              <a:rPr lang="en-US"/>
              <a:pPr>
                <a:defRPr/>
              </a:pPr>
              <a:t>‹#›</a:t>
            </a:fld>
            <a:endParaRPr lang="en-US"/>
          </a:p>
        </p:txBody>
      </p:sp>
    </p:spTree>
    <p:extLst>
      <p:ext uri="{BB962C8B-B14F-4D97-AF65-F5344CB8AC3E}">
        <p14:creationId xmlns:p14="http://schemas.microsoft.com/office/powerpoint/2010/main" val="38033631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uncil-for-learning-disabilities.org/wp-content/uploads/2014/12/Math_Disabilities_Support.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398463" y="693738"/>
            <a:ext cx="6157912" cy="34639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S PGothic" pitchFamily="34" charset="-128"/>
                <a:cs typeface="MS PGothic" charset="0"/>
              </a:rPr>
              <a:t>Hello my name is Charles LaPierre, I am the Technical Lead for DIAGRAM &amp; Born Accessible.  My Colleague is Alex Cabral who is our UI/UX research expert at Benetech. </a:t>
            </a:r>
          </a:p>
          <a:p>
            <a:r>
              <a:rPr lang="en-US" sz="1200" kern="1200" dirty="0">
                <a:solidFill>
                  <a:schemeClr val="tx1"/>
                </a:solidFill>
                <a:effectLst/>
                <a:latin typeface="+mn-lt"/>
                <a:ea typeface="MS PGothic" pitchFamily="34" charset="-128"/>
                <a:cs typeface="MS PGothic" charset="0"/>
              </a:rPr>
              <a:t> </a:t>
            </a:r>
          </a:p>
          <a:p>
            <a:r>
              <a:rPr lang="en-US" sz="1200" kern="1200" dirty="0">
                <a:solidFill>
                  <a:schemeClr val="tx1"/>
                </a:solidFill>
                <a:effectLst/>
                <a:latin typeface="+mn-lt"/>
                <a:ea typeface="MS PGothic" pitchFamily="34" charset="-128"/>
                <a:cs typeface="MS PGothic" charset="0"/>
              </a:rPr>
              <a:t>Benetech is a different kind of tech company. We’re a nonprofit whose mission is to empower communities in need by creating scalable technology solutions. </a:t>
            </a:r>
          </a:p>
          <a:p>
            <a:pPr eaLnBrk="1" hangingPunct="1">
              <a:spcBef>
                <a:spcPct val="0"/>
              </a:spcBef>
            </a:pPr>
            <a:endParaRPr lang="en-US" dirty="0"/>
          </a:p>
        </p:txBody>
      </p:sp>
      <p:sp>
        <p:nvSpPr>
          <p:cNvPr id="30724"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t>6/27/2011</a:t>
            </a:r>
          </a:p>
        </p:txBody>
      </p:sp>
      <p:sp>
        <p:nvSpPr>
          <p:cNvPr id="30725"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Digital Image and Graphics Resources for Accessible Materials</a:t>
            </a:r>
          </a:p>
        </p:txBody>
      </p:sp>
      <p:sp>
        <p:nvSpPr>
          <p:cNvPr id="33798"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46415E19-3E10-4CD1-A945-1ECF460EAE50}"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293542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The DIAGRAM Center builds tools, best practices, and improves standards around accessible access to education materials.  Some of the projects we have done include and accessible Image and code repositories, creating standards and best practices around making STEM accessible.  We create a yearly DIAGRAM Report highlighting new technologies being used in education that can be harnessed to create accessible and born accessible classrooms.</a:t>
            </a:r>
          </a:p>
          <a:p>
            <a:endParaRPr lang="en-US" dirty="0"/>
          </a:p>
        </p:txBody>
      </p:sp>
      <p:sp>
        <p:nvSpPr>
          <p:cNvPr id="4" name="Date Placeholder 3"/>
          <p:cNvSpPr>
            <a:spLocks noGrp="1"/>
          </p:cNvSpPr>
          <p:nvPr>
            <p:ph type="dt" idx="10"/>
          </p:nvPr>
        </p:nvSpPr>
        <p:spPr/>
        <p:txBody>
          <a:bodyPr/>
          <a:lstStyle/>
          <a:p>
            <a:pPr>
              <a:defRPr/>
            </a:pPr>
            <a:r>
              <a:rPr lang="en-US"/>
              <a:t>6/27/2011</a:t>
            </a:r>
          </a:p>
        </p:txBody>
      </p:sp>
      <p:sp>
        <p:nvSpPr>
          <p:cNvPr id="5" name="Footer Placeholder 4"/>
          <p:cNvSpPr>
            <a:spLocks noGrp="1"/>
          </p:cNvSpPr>
          <p:nvPr>
            <p:ph type="ftr" sz="quarter" idx="11"/>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12"/>
          </p:nvPr>
        </p:nvSpPr>
        <p:spPr/>
        <p:txBody>
          <a:bodyPr/>
          <a:lstStyle/>
          <a:p>
            <a:pPr>
              <a:defRPr/>
            </a:pPr>
            <a:fld id="{8A896649-7EEC-4510-A13E-D1AC5A107D47}" type="slidenum">
              <a:rPr lang="en-US" smtClean="0"/>
              <a:pPr>
                <a:defRPr/>
              </a:pPr>
              <a:t>10</a:t>
            </a:fld>
            <a:endParaRPr lang="en-US"/>
          </a:p>
        </p:txBody>
      </p:sp>
    </p:spTree>
    <p:extLst>
      <p:ext uri="{BB962C8B-B14F-4D97-AF65-F5344CB8AC3E}">
        <p14:creationId xmlns:p14="http://schemas.microsoft.com/office/powerpoint/2010/main" val="2060099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buFont typeface="Arial" panose="020B0604020202020204" pitchFamily="34" charset="0"/>
              <a:buNone/>
              <a:defRPr/>
            </a:pPr>
            <a:r>
              <a:rPr lang="en-US" dirty="0"/>
              <a:t>So much complexity and variety when it comes to educational content</a:t>
            </a:r>
          </a:p>
          <a:p>
            <a:pPr marL="172616" indent="-172616">
              <a:buFont typeface="Arial" panose="020B0604020202020204" pitchFamily="34" charset="0"/>
              <a:buChar char="•"/>
              <a:defRPr/>
            </a:pPr>
            <a:r>
              <a:rPr lang="en-US" dirty="0"/>
              <a:t>Images, diagrams, videos – lots of content on the web; hard to locate desired content (standardized metadata for search)</a:t>
            </a:r>
          </a:p>
          <a:p>
            <a:pPr marL="172616" indent="-172616">
              <a:buFont typeface="Arial" panose="020B0604020202020204" pitchFamily="34" charset="0"/>
              <a:buChar char="•"/>
              <a:defRPr/>
            </a:pPr>
            <a:r>
              <a:rPr lang="en-US" dirty="0"/>
              <a:t>Math diagrams &amp; equations – content involving specialized markup is a problem for all learners in the digital world </a:t>
            </a:r>
          </a:p>
          <a:p>
            <a:pPr marL="172616" indent="-172616">
              <a:buFont typeface="Arial" panose="020B0604020202020204" pitchFamily="34" charset="0"/>
              <a:buChar char="•"/>
              <a:defRPr/>
            </a:pPr>
            <a:r>
              <a:rPr lang="en-US" dirty="0"/>
              <a:t>Videos, interactives, VR, and more – requires advanced technology infrastructure &amp; tools</a:t>
            </a:r>
          </a:p>
          <a:p>
            <a:pPr marL="172616" indent="-172616">
              <a:buFont typeface="Arial" panose="020B0604020202020204" pitchFamily="34" charset="0"/>
              <a:buChar char="•"/>
              <a:defRPr/>
            </a:pPr>
            <a:r>
              <a:rPr lang="en-US" dirty="0"/>
              <a:t>3D technology &amp; alternatives for teaching – UDL &amp; need to cater to different learning styles</a:t>
            </a:r>
          </a:p>
          <a:p>
            <a:pPr marL="172616" indent="-172616">
              <a:buFont typeface="Arial" panose="020B0604020202020204" pitchFamily="34" charset="0"/>
              <a:buChar char="•"/>
              <a:defRPr/>
            </a:pPr>
            <a:endParaRPr lang="en-US" dirty="0"/>
          </a:p>
          <a:p>
            <a:pPr marL="172616" indent="-172616">
              <a:buFont typeface="Arial" panose="020B0604020202020204" pitchFamily="34" charset="0"/>
              <a:buChar char="•"/>
              <a:defRPr/>
            </a:pPr>
            <a:endParaRPr lang="en-US" dirty="0"/>
          </a:p>
          <a:p>
            <a:pPr marL="172616" indent="-172616">
              <a:buFont typeface="Arial" panose="020B0604020202020204" pitchFamily="34" charset="0"/>
              <a:buChar char="•"/>
              <a:defRPr/>
            </a:pPr>
            <a:endParaRPr lang="en-US" dirty="0"/>
          </a:p>
          <a:p>
            <a:pPr marL="172616" indent="-172616">
              <a:buFont typeface="Arial" panose="020B0604020202020204" pitchFamily="34" charset="0"/>
              <a:buChar char="•"/>
              <a:defRPr/>
            </a:pPr>
            <a:endParaRPr lang="en-US" dirty="0"/>
          </a:p>
          <a:p>
            <a:pPr>
              <a:defRPr/>
            </a:pPr>
            <a:endParaRPr lang="en-US" dirty="0"/>
          </a:p>
        </p:txBody>
      </p:sp>
      <p:sp>
        <p:nvSpPr>
          <p:cNvPr id="4" name="Date Placeholder 3"/>
          <p:cNvSpPr>
            <a:spLocks noGrp="1"/>
          </p:cNvSpPr>
          <p:nvPr>
            <p:ph type="dt" sz="quarter"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13318"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8002" indent="-287693">
              <a:defRPr>
                <a:solidFill>
                  <a:schemeClr val="tx1"/>
                </a:solidFill>
                <a:latin typeface="Arial" panose="020B0604020202020204" pitchFamily="34" charset="0"/>
                <a:ea typeface="MS PGothic" panose="020B0600070205080204" pitchFamily="34" charset="-128"/>
              </a:defRPr>
            </a:lvl2pPr>
            <a:lvl3pPr marL="1150772" indent="-230154">
              <a:defRPr>
                <a:solidFill>
                  <a:schemeClr val="tx1"/>
                </a:solidFill>
                <a:latin typeface="Arial" panose="020B0604020202020204" pitchFamily="34" charset="0"/>
                <a:ea typeface="MS PGothic" panose="020B0600070205080204" pitchFamily="34" charset="-128"/>
              </a:defRPr>
            </a:lvl3pPr>
            <a:lvl4pPr marL="1611081" indent="-230154">
              <a:defRPr>
                <a:solidFill>
                  <a:schemeClr val="tx1"/>
                </a:solidFill>
                <a:latin typeface="Arial" panose="020B0604020202020204" pitchFamily="34" charset="0"/>
                <a:ea typeface="MS PGothic" panose="020B0600070205080204" pitchFamily="34" charset="-128"/>
              </a:defRPr>
            </a:lvl4pPr>
            <a:lvl5pPr marL="2071390" indent="-230154">
              <a:defRPr>
                <a:solidFill>
                  <a:schemeClr val="tx1"/>
                </a:solidFill>
                <a:latin typeface="Arial" panose="020B0604020202020204" pitchFamily="34" charset="0"/>
                <a:ea typeface="MS PGothic" panose="020B0600070205080204" pitchFamily="34" charset="-128"/>
              </a:defRPr>
            </a:lvl5pPr>
            <a:lvl6pPr marL="2531699" indent="-230154"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92008" indent="-230154"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52317" indent="-230154"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12626" indent="-230154"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DE39969-7CA9-4E82-82EF-609B30C23811}" type="slidenum">
              <a:rPr lang="en-US" altLang="en-US" smtClean="0">
                <a:latin typeface="Calibri" panose="020F0502020204030204" pitchFamily="34" charset="0"/>
              </a:rPr>
              <a:pPr/>
              <a:t>11</a:t>
            </a:fld>
            <a:endParaRPr lang="en-US" altLang="en-US">
              <a:latin typeface="Calibri" panose="020F0502020204030204" pitchFamily="34" charset="0"/>
            </a:endParaRPr>
          </a:p>
        </p:txBody>
      </p:sp>
    </p:spTree>
    <p:extLst>
      <p:ext uri="{BB962C8B-B14F-4D97-AF65-F5344CB8AC3E}">
        <p14:creationId xmlns:p14="http://schemas.microsoft.com/office/powerpoint/2010/main" val="287339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itchFamily="34" charset="-128"/>
                <a:cs typeface="MS PGothic" charset="0"/>
              </a:rPr>
              <a:t>Benetech Labs is our new product development arm, where we explore new areas of need by engaging with communities, other technologists, and non-profits in the ecosystem around an issue to prototype new solutions. We experiment to find effective tech solutions that Benetech can take to scale and achieve large, lasting social impact</a:t>
            </a:r>
          </a:p>
          <a:p>
            <a:r>
              <a:rPr lang="en-US" sz="1200" kern="1200" dirty="0">
                <a:solidFill>
                  <a:schemeClr val="tx1"/>
                </a:solidFill>
                <a:effectLst/>
                <a:latin typeface="+mn-lt"/>
                <a:ea typeface="MS PGothic" pitchFamily="34" charset="-128"/>
                <a:cs typeface="MS PGothic" charset="0"/>
              </a:rPr>
              <a:t> </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12</a:t>
            </a:fld>
            <a:endParaRPr lang="en-US"/>
          </a:p>
        </p:txBody>
      </p:sp>
    </p:spTree>
    <p:extLst>
      <p:ext uri="{BB962C8B-B14F-4D97-AF65-F5344CB8AC3E}">
        <p14:creationId xmlns:p14="http://schemas.microsoft.com/office/powerpoint/2010/main" val="2815485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d349634b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d349634b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accent5"/>
                </a:solidFill>
                <a:hlinkClick r:id="rId3"/>
              </a:rPr>
              <a:t>https://council-for-learning-disabilities.org/wp-content/uploads/2014/12/Math_Disabilities_Support.pdf</a:t>
            </a:r>
            <a:endParaRPr dirty="0"/>
          </a:p>
          <a:p>
            <a:pPr marL="0" lvl="0" indent="0" algn="l" rtl="0">
              <a:spcBef>
                <a:spcPts val="0"/>
              </a:spcBef>
              <a:spcAft>
                <a:spcPts val="0"/>
              </a:spcAft>
              <a:buNone/>
            </a:pPr>
            <a:r>
              <a:rPr lang="en" dirty="0"/>
              <a:t>4-8% + 2.7</a:t>
            </a:r>
          </a:p>
          <a:p>
            <a:pPr marL="0" lvl="0" indent="0" algn="l" rtl="0">
              <a:spcBef>
                <a:spcPts val="0"/>
              </a:spcBef>
              <a:spcAft>
                <a:spcPts val="0"/>
              </a:spcAft>
              <a:buNone/>
            </a:pPr>
            <a:endParaRPr lang="en" dirty="0"/>
          </a:p>
          <a:p>
            <a:r>
              <a:rPr lang="en-US" sz="1200" kern="1200" dirty="0">
                <a:solidFill>
                  <a:schemeClr val="tx1"/>
                </a:solidFill>
                <a:effectLst/>
                <a:latin typeface="+mn-lt"/>
                <a:ea typeface="MS PGothic" pitchFamily="34" charset="-128"/>
                <a:cs typeface="MS PGothic" charset="0"/>
              </a:rPr>
              <a:t>Math is hard enough to learn, now imagine not being able to see the math equation and your only access to the math is a description spoken to you.  I don't know about you but for complex algebra and calculus by the time you read the entire equation I would have forgotten more than half of the equation.  Now add on other disabilities like dyslexia, dyscalculia, or dysgraphia to the mix and you quickly understand we need to have a better solution.</a:t>
            </a:r>
          </a:p>
          <a:p>
            <a:r>
              <a:rPr lang="en-US" sz="1200" kern="1200" dirty="0">
                <a:solidFill>
                  <a:schemeClr val="tx1"/>
                </a:solidFill>
                <a:effectLst/>
                <a:latin typeface="+mn-lt"/>
                <a:ea typeface="MS PGothic" pitchFamily="34" charset="-128"/>
                <a:cs typeface="MS PGothic" charset="0"/>
              </a:rPr>
              <a:t>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27193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fb0c7ba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fb0c7ba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lang="en-US" sz="1200" kern="1200" dirty="0">
                <a:solidFill>
                  <a:schemeClr val="tx1"/>
                </a:solidFill>
                <a:effectLst/>
                <a:latin typeface="+mn-lt"/>
                <a:ea typeface="MS PGothic" pitchFamily="34" charset="-128"/>
                <a:cs typeface="MS PGothic" charset="0"/>
              </a:rPr>
              <a:t>As more and classes are moving digital the need for an inclusive accessible math solution is required.  Mathshare will give the students their independence while providing the feedback needed to the teacher to help them better understand what the student knows and where they need to focus more 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33840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d3c04242c_1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d3c04242c_1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S PGothic" pitchFamily="34" charset="-128"/>
                <a:cs typeface="MS PGothic" charset="0"/>
              </a:rPr>
              <a:t>Here is a screen shot of our Mathshare project where you have three areas of interest.  </a:t>
            </a:r>
          </a:p>
          <a:p>
            <a:pPr lvl="0"/>
            <a:r>
              <a:rPr lang="en-US" sz="1200" kern="1200" dirty="0">
                <a:solidFill>
                  <a:schemeClr val="tx1"/>
                </a:solidFill>
                <a:effectLst/>
                <a:latin typeface="+mn-lt"/>
                <a:ea typeface="MS PGothic" pitchFamily="34" charset="-128"/>
                <a:cs typeface="MS PGothic" charset="0"/>
              </a:rPr>
              <a:t>Math solution space including the steps taken</a:t>
            </a:r>
          </a:p>
          <a:p>
            <a:pPr lvl="0"/>
            <a:r>
              <a:rPr lang="en-US" sz="1200" kern="1200" dirty="0">
                <a:solidFill>
                  <a:schemeClr val="tx1"/>
                </a:solidFill>
                <a:effectLst/>
                <a:latin typeface="+mn-lt"/>
                <a:ea typeface="MS PGothic" pitchFamily="34" charset="-128"/>
                <a:cs typeface="MS PGothic" charset="0"/>
              </a:rPr>
              <a:t>Notes area describing each step</a:t>
            </a:r>
          </a:p>
          <a:p>
            <a:pPr lvl="0"/>
            <a:r>
              <a:rPr lang="en-US" sz="1200" kern="1200" dirty="0">
                <a:solidFill>
                  <a:schemeClr val="tx1"/>
                </a:solidFill>
                <a:effectLst/>
                <a:latin typeface="+mn-lt"/>
                <a:ea typeface="MS PGothic" pitchFamily="34" charset="-128"/>
                <a:cs typeface="MS PGothic" charset="0"/>
              </a:rPr>
              <a:t>Input area including dedicated buttons, symbols, operators etc.</a:t>
            </a:r>
          </a:p>
          <a:p>
            <a:br>
              <a:rPr lang="en-US" sz="1200" kern="1200" dirty="0">
                <a:solidFill>
                  <a:schemeClr val="tx1"/>
                </a:solidFill>
                <a:effectLst/>
                <a:latin typeface="+mn-lt"/>
                <a:ea typeface="MS PGothic" pitchFamily="34" charset="-128"/>
                <a:cs typeface="MS PGothic" charset="0"/>
              </a:rPr>
            </a:br>
            <a:r>
              <a:rPr lang="en-US" sz="1200" kern="1200" dirty="0">
                <a:solidFill>
                  <a:schemeClr val="tx1"/>
                </a:solidFill>
                <a:effectLst/>
                <a:latin typeface="+mn-lt"/>
                <a:ea typeface="MS PGothic" pitchFamily="34" charset="-128"/>
                <a:cs typeface="MS PGothic" charset="0"/>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84588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The first is an accessible Sketchpad for Mathshare that will be used to create labelled accessible shapes.  Project information can be found at </a:t>
            </a:r>
            <a:r>
              <a:rPr lang="en-US" sz="1200" kern="1200" dirty="0" err="1">
                <a:solidFill>
                  <a:schemeClr val="tx1"/>
                </a:solidFill>
                <a:effectLst/>
                <a:latin typeface="+mn-lt"/>
                <a:ea typeface="MS PGothic" pitchFamily="34" charset="-128"/>
                <a:cs typeface="MS PGothic" charset="0"/>
              </a:rPr>
              <a:t>tinyurl.com</a:t>
            </a:r>
            <a:r>
              <a:rPr lang="en-US" sz="1200" kern="1200" dirty="0">
                <a:solidFill>
                  <a:schemeClr val="tx1"/>
                </a:solidFill>
                <a:effectLst/>
                <a:latin typeface="+mn-lt"/>
                <a:ea typeface="MS PGothic" pitchFamily="34" charset="-128"/>
                <a:cs typeface="MS PGothic" charset="0"/>
              </a:rPr>
              <a:t>/</a:t>
            </a:r>
            <a:r>
              <a:rPr lang="en-US" sz="1200" kern="1200" dirty="0" err="1">
                <a:solidFill>
                  <a:schemeClr val="tx1"/>
                </a:solidFill>
                <a:effectLst/>
                <a:latin typeface="+mn-lt"/>
                <a:ea typeface="MS PGothic" pitchFamily="34" charset="-128"/>
                <a:cs typeface="MS PGothic" charset="0"/>
              </a:rPr>
              <a:t>ugptajd</a:t>
            </a:r>
            <a:endParaRPr lang="en-US" sz="1200" kern="1200" dirty="0">
              <a:solidFill>
                <a:schemeClr val="tx1"/>
              </a:solidFill>
              <a:effectLst/>
              <a:latin typeface="+mn-lt"/>
              <a:ea typeface="MS PGothic" pitchFamily="34" charset="-128"/>
              <a:cs typeface="MS PGothic" charset="0"/>
            </a:endParaRP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16</a:t>
            </a:fld>
            <a:endParaRPr lang="en-US"/>
          </a:p>
        </p:txBody>
      </p:sp>
    </p:spTree>
    <p:extLst>
      <p:ext uri="{BB962C8B-B14F-4D97-AF65-F5344CB8AC3E}">
        <p14:creationId xmlns:p14="http://schemas.microsoft.com/office/powerpoint/2010/main" val="2892895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S PGothic" pitchFamily="34" charset="-128"/>
                <a:cs typeface="MS PGothic" charset="0"/>
              </a:rPr>
              <a:t>Project idea 2 is an Accessible Survey Logic that will help us create surveys that will ask you different questions based on previous answers which </a:t>
            </a:r>
            <a:endParaRPr lang="en-US"/>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17</a:t>
            </a:fld>
            <a:endParaRPr lang="en-US"/>
          </a:p>
        </p:txBody>
      </p:sp>
    </p:spTree>
    <p:extLst>
      <p:ext uri="{BB962C8B-B14F-4D97-AF65-F5344CB8AC3E}">
        <p14:creationId xmlns:p14="http://schemas.microsoft.com/office/powerpoint/2010/main" val="4100546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Our work focuses on global education and literacy, making it safer for human rights defenders in over 50 countries to document and collaborate on human rights violations, and empower those who are struggling to find the resources and services they need to thrive.</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2</a:t>
            </a:fld>
            <a:endParaRPr lang="en-US"/>
          </a:p>
        </p:txBody>
      </p:sp>
    </p:spTree>
    <p:extLst>
      <p:ext uri="{BB962C8B-B14F-4D97-AF65-F5344CB8AC3E}">
        <p14:creationId xmlns:p14="http://schemas.microsoft.com/office/powerpoint/2010/main" val="628567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Our mission is to leverage technology to help humanity by connecting Silicon Valley technical knowhow with the communities who are in need.</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3</a:t>
            </a:fld>
            <a:endParaRPr lang="en-US"/>
          </a:p>
        </p:txBody>
      </p:sp>
    </p:spTree>
    <p:extLst>
      <p:ext uri="{BB962C8B-B14F-4D97-AF65-F5344CB8AC3E}">
        <p14:creationId xmlns:p14="http://schemas.microsoft.com/office/powerpoint/2010/main" val="739067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mn-lt"/>
                <a:ea typeface="MS PGothic" pitchFamily="34" charset="-128"/>
                <a:cs typeface="MS PGothic" charset="0"/>
              </a:rPr>
              <a:t>Bookshare</a:t>
            </a:r>
            <a:r>
              <a:rPr lang="en-US" sz="1200" kern="1200" dirty="0">
                <a:solidFill>
                  <a:schemeClr val="tx1"/>
                </a:solidFill>
                <a:effectLst/>
                <a:latin typeface="+mn-lt"/>
                <a:ea typeface="MS PGothic" pitchFamily="34" charset="-128"/>
                <a:cs typeface="MS PGothic" charset="0"/>
              </a:rPr>
              <a:t> is our flagship success story which is the largest library in the world of accessible books for people with a print disability.  Serving over 15 million accessible </a:t>
            </a:r>
            <a:r>
              <a:rPr lang="en-US" sz="1200" kern="1200" dirty="0" err="1">
                <a:solidFill>
                  <a:schemeClr val="tx1"/>
                </a:solidFill>
                <a:effectLst/>
                <a:latin typeface="+mn-lt"/>
                <a:ea typeface="MS PGothic" pitchFamily="34" charset="-128"/>
                <a:cs typeface="MS PGothic" charset="0"/>
              </a:rPr>
              <a:t>ebooks</a:t>
            </a:r>
            <a:r>
              <a:rPr lang="en-US" sz="1200" kern="1200" dirty="0">
                <a:solidFill>
                  <a:schemeClr val="tx1"/>
                </a:solidFill>
                <a:effectLst/>
                <a:latin typeface="+mn-lt"/>
                <a:ea typeface="MS PGothic" pitchFamily="34" charset="-128"/>
                <a:cs typeface="MS PGothic" charset="0"/>
              </a:rPr>
              <a:t>, to over 700K users with over 780K books from 870 publishers in 47 languages.</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4</a:t>
            </a:fld>
            <a:endParaRPr lang="en-US"/>
          </a:p>
        </p:txBody>
      </p:sp>
    </p:spTree>
    <p:extLst>
      <p:ext uri="{BB962C8B-B14F-4D97-AF65-F5344CB8AC3E}">
        <p14:creationId xmlns:p14="http://schemas.microsoft.com/office/powerpoint/2010/main" val="298714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Our Human Rights program has made a huge difference in how data is collected securely and now we are focusing on how to privately share and collaborate with video using machine learning.</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5</a:t>
            </a:fld>
            <a:endParaRPr lang="en-US"/>
          </a:p>
        </p:txBody>
      </p:sp>
    </p:spTree>
    <p:extLst>
      <p:ext uri="{BB962C8B-B14F-4D97-AF65-F5344CB8AC3E}">
        <p14:creationId xmlns:p14="http://schemas.microsoft.com/office/powerpoint/2010/main" val="285308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mn-lt"/>
                <a:ea typeface="MS PGothic" pitchFamily="34" charset="-128"/>
                <a:cs typeface="MS PGothic" charset="0"/>
              </a:rPr>
              <a:t>ServiceNet</a:t>
            </a:r>
            <a:r>
              <a:rPr lang="en-US" sz="1200" kern="1200" dirty="0">
                <a:solidFill>
                  <a:schemeClr val="tx1"/>
                </a:solidFill>
                <a:effectLst/>
                <a:latin typeface="+mn-lt"/>
                <a:ea typeface="MS PGothic" pitchFamily="34" charset="-128"/>
                <a:cs typeface="MS PGothic" charset="0"/>
              </a:rPr>
              <a:t> and our Data for Inclusion project is helping service providers have access to accurate real-time data about the resources available for their clients.</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6</a:t>
            </a:fld>
            <a:endParaRPr lang="en-US"/>
          </a:p>
        </p:txBody>
      </p:sp>
    </p:spTree>
    <p:extLst>
      <p:ext uri="{BB962C8B-B14F-4D97-AF65-F5344CB8AC3E}">
        <p14:creationId xmlns:p14="http://schemas.microsoft.com/office/powerpoint/2010/main" val="122259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We at Benetech advise, build and foster the software which drives a social good ecosystem.</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7</a:t>
            </a:fld>
            <a:endParaRPr lang="en-US"/>
          </a:p>
        </p:txBody>
      </p:sp>
    </p:spTree>
    <p:extLst>
      <p:ext uri="{BB962C8B-B14F-4D97-AF65-F5344CB8AC3E}">
        <p14:creationId xmlns:p14="http://schemas.microsoft.com/office/powerpoint/2010/main" val="83976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r>
              <a:rPr lang="en-US" sz="1200" kern="1200" dirty="0" err="1">
                <a:solidFill>
                  <a:schemeClr val="tx1"/>
                </a:solidFill>
                <a:effectLst/>
                <a:latin typeface="+mn-lt"/>
                <a:ea typeface="MS PGothic" pitchFamily="34" charset="-128"/>
                <a:cs typeface="MS PGothic" charset="0"/>
              </a:rPr>
              <a:t>Bookshare</a:t>
            </a:r>
            <a:r>
              <a:rPr lang="en-US" sz="1200" kern="1200" dirty="0">
                <a:solidFill>
                  <a:schemeClr val="tx1"/>
                </a:solidFill>
                <a:effectLst/>
                <a:latin typeface="+mn-lt"/>
                <a:ea typeface="MS PGothic" pitchFamily="34" charset="-128"/>
                <a:cs typeface="MS PGothic" charset="0"/>
              </a:rPr>
              <a:t> provides a number of alternative formats of the books we have curated allowing the reader to pick the format that works best for them.  These include Braille, audio, EPUB, and Microsoft Word.</a:t>
            </a:r>
          </a:p>
          <a:p>
            <a:r>
              <a:rPr lang="en-US" sz="1200" kern="1200" dirty="0">
                <a:solidFill>
                  <a:schemeClr val="tx1"/>
                </a:solidFill>
                <a:effectLst/>
                <a:latin typeface="+mn-lt"/>
                <a:ea typeface="MS PGothic" pitchFamily="34" charset="-128"/>
                <a:cs typeface="MS PGothic" charset="0"/>
              </a:rPr>
              <a:t>The DIAGRAM Center works with our communities and standards bodies to improve access to education materials.  We do this by new creating tools, standards and best practices to support different learning needs including access to information for those disabilities not traditionally associated with a print disability. Such as those with a cognitive or physical disability.</a:t>
            </a:r>
          </a:p>
          <a:p>
            <a:r>
              <a:rPr lang="en-US" sz="1200" kern="1200" dirty="0">
                <a:solidFill>
                  <a:schemeClr val="tx1"/>
                </a:solidFill>
                <a:effectLst/>
                <a:latin typeface="+mn-lt"/>
                <a:ea typeface="MS PGothic" pitchFamily="34" charset="-128"/>
                <a:cs typeface="MS PGothic" charset="0"/>
              </a:rPr>
              <a:t> </a:t>
            </a:r>
          </a:p>
          <a:p>
            <a:r>
              <a:rPr lang="en-US" sz="1200" kern="1200" dirty="0">
                <a:solidFill>
                  <a:schemeClr val="tx1"/>
                </a:solidFill>
                <a:effectLst/>
                <a:latin typeface="+mn-lt"/>
                <a:ea typeface="MS PGothic" pitchFamily="34" charset="-128"/>
                <a:cs typeface="MS PGothic" charset="0"/>
              </a:rPr>
              <a:t>Service Net helps to eliminate duplicative siloed information that multiple organizations gathered and were often times out of date and inaccurate.  By providing a platform where these organizations can trust each other and work together to share their data with each other so as to better serve their communities.</a:t>
            </a:r>
          </a:p>
          <a:p>
            <a:r>
              <a:rPr lang="en-US" sz="1200" kern="1200" dirty="0">
                <a:solidFill>
                  <a:schemeClr val="tx1"/>
                </a:solidFill>
                <a:effectLst/>
                <a:latin typeface="+mn-lt"/>
                <a:ea typeface="MS PGothic" pitchFamily="34" charset="-128"/>
                <a:cs typeface="MS PGothic" charset="0"/>
              </a:rPr>
              <a:t> </a:t>
            </a:r>
          </a:p>
          <a:p>
            <a:r>
              <a:rPr lang="en-US" sz="1200" kern="1200" dirty="0">
                <a:solidFill>
                  <a:schemeClr val="tx1"/>
                </a:solidFill>
                <a:effectLst/>
                <a:latin typeface="+mn-lt"/>
                <a:ea typeface="MS PGothic" pitchFamily="34" charset="-128"/>
                <a:cs typeface="MS PGothic" charset="0"/>
              </a:rPr>
              <a:t>Our Data for Inclusion effort gives people with a disability a voice as they seek employment and education.</a:t>
            </a:r>
          </a:p>
          <a:p>
            <a:r>
              <a:rPr lang="en-US" sz="1200" kern="1200" dirty="0">
                <a:solidFill>
                  <a:schemeClr val="tx1"/>
                </a:solidFill>
                <a:effectLst/>
                <a:latin typeface="+mn-lt"/>
                <a:ea typeface="MS PGothic" pitchFamily="34" charset="-128"/>
                <a:cs typeface="MS PGothic" charset="0"/>
              </a:rPr>
              <a:t> </a:t>
            </a:r>
          </a:p>
          <a:p>
            <a:pPr>
              <a:defRPr/>
            </a:pPr>
            <a:endParaRPr lang="en-US" altLang="en-US" dirty="0">
              <a:ea typeface="MS PGothic" charset="-128"/>
            </a:endParaRPr>
          </a:p>
        </p:txBody>
      </p:sp>
      <p:sp>
        <p:nvSpPr>
          <p:cNvPr id="33796"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dirty="0"/>
              <a:t>6/27/2011</a:t>
            </a:r>
          </a:p>
        </p:txBody>
      </p:sp>
      <p:sp>
        <p:nvSpPr>
          <p:cNvPr id="8196"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8002" indent="-287693">
              <a:defRPr>
                <a:solidFill>
                  <a:schemeClr val="tx1"/>
                </a:solidFill>
                <a:latin typeface="Arial" charset="0"/>
                <a:ea typeface="MS PGothic" charset="-128"/>
              </a:defRPr>
            </a:lvl2pPr>
            <a:lvl3pPr marL="1150772" indent="-230154">
              <a:defRPr>
                <a:solidFill>
                  <a:schemeClr val="tx1"/>
                </a:solidFill>
                <a:latin typeface="Arial" charset="0"/>
                <a:ea typeface="MS PGothic" charset="-128"/>
              </a:defRPr>
            </a:lvl3pPr>
            <a:lvl4pPr marL="1611081" indent="-230154">
              <a:defRPr>
                <a:solidFill>
                  <a:schemeClr val="tx1"/>
                </a:solidFill>
                <a:latin typeface="Arial" charset="0"/>
                <a:ea typeface="MS PGothic" charset="-128"/>
              </a:defRPr>
            </a:lvl4pPr>
            <a:lvl5pPr marL="2071390" indent="-230154">
              <a:defRPr>
                <a:solidFill>
                  <a:schemeClr val="tx1"/>
                </a:solidFill>
                <a:latin typeface="Arial" charset="0"/>
                <a:ea typeface="MS PGothic" charset="-128"/>
              </a:defRPr>
            </a:lvl5pPr>
            <a:lvl6pPr marL="2531699" indent="-230154" eaLnBrk="0" fontAlgn="base" hangingPunct="0">
              <a:spcBef>
                <a:spcPct val="0"/>
              </a:spcBef>
              <a:spcAft>
                <a:spcPct val="0"/>
              </a:spcAft>
              <a:defRPr>
                <a:solidFill>
                  <a:schemeClr val="tx1"/>
                </a:solidFill>
                <a:latin typeface="Arial" charset="0"/>
                <a:ea typeface="MS PGothic" charset="-128"/>
              </a:defRPr>
            </a:lvl6pPr>
            <a:lvl7pPr marL="2992008" indent="-230154" eaLnBrk="0" fontAlgn="base" hangingPunct="0">
              <a:spcBef>
                <a:spcPct val="0"/>
              </a:spcBef>
              <a:spcAft>
                <a:spcPct val="0"/>
              </a:spcAft>
              <a:defRPr>
                <a:solidFill>
                  <a:schemeClr val="tx1"/>
                </a:solidFill>
                <a:latin typeface="Arial" charset="0"/>
                <a:ea typeface="MS PGothic" charset="-128"/>
              </a:defRPr>
            </a:lvl7pPr>
            <a:lvl8pPr marL="3452317" indent="-230154" eaLnBrk="0" fontAlgn="base" hangingPunct="0">
              <a:spcBef>
                <a:spcPct val="0"/>
              </a:spcBef>
              <a:spcAft>
                <a:spcPct val="0"/>
              </a:spcAft>
              <a:defRPr>
                <a:solidFill>
                  <a:schemeClr val="tx1"/>
                </a:solidFill>
                <a:latin typeface="Arial" charset="0"/>
                <a:ea typeface="MS PGothic" charset="-128"/>
              </a:defRPr>
            </a:lvl8pPr>
            <a:lvl9pPr marL="3912626" indent="-230154" eaLnBrk="0" fontAlgn="base" hangingPunct="0">
              <a:spcBef>
                <a:spcPct val="0"/>
              </a:spcBef>
              <a:spcAft>
                <a:spcPct val="0"/>
              </a:spcAft>
              <a:defRPr>
                <a:solidFill>
                  <a:schemeClr val="tx1"/>
                </a:solidFill>
                <a:latin typeface="Arial" charset="0"/>
                <a:ea typeface="MS PGothic" charset="-128"/>
              </a:defRPr>
            </a:lvl9pPr>
          </a:lstStyle>
          <a:p>
            <a:fld id="{71071714-9ADB-504D-995A-D4250E8B2208}" type="slidenum">
              <a:rPr lang="en-US" altLang="en-US">
                <a:latin typeface="Calibri" charset="0"/>
              </a:rPr>
              <a:pPr/>
              <a:t>8</a:t>
            </a:fld>
            <a:endParaRPr lang="en-US" altLang="en-US">
              <a:latin typeface="Calibri" charset="0"/>
            </a:endParaRPr>
          </a:p>
        </p:txBody>
      </p:sp>
    </p:spTree>
    <p:extLst>
      <p:ext uri="{BB962C8B-B14F-4D97-AF65-F5344CB8AC3E}">
        <p14:creationId xmlns:p14="http://schemas.microsoft.com/office/powerpoint/2010/main" val="1144763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itchFamily="34" charset="-128"/>
                <a:cs typeface="MS PGothic" charset="0"/>
              </a:rPr>
              <a:t>Born Accessible is near and dear to my heart.  Adding accessibility as an afterthought is 10 times more costly than if you build in accessibility initially.  We are working with publishers to help improve their production workflow so that the </a:t>
            </a:r>
            <a:r>
              <a:rPr lang="en-US" sz="1200" kern="1200" dirty="0" err="1">
                <a:solidFill>
                  <a:schemeClr val="tx1"/>
                </a:solidFill>
                <a:effectLst/>
                <a:latin typeface="+mn-lt"/>
                <a:ea typeface="MS PGothic" pitchFamily="34" charset="-128"/>
                <a:cs typeface="MS PGothic" charset="0"/>
              </a:rPr>
              <a:t>ebook</a:t>
            </a:r>
            <a:r>
              <a:rPr lang="en-US" sz="1200" kern="1200" dirty="0">
                <a:solidFill>
                  <a:schemeClr val="tx1"/>
                </a:solidFill>
                <a:effectLst/>
                <a:latin typeface="+mn-lt"/>
                <a:ea typeface="MS PGothic" pitchFamily="34" charset="-128"/>
                <a:cs typeface="MS PGothic" charset="0"/>
              </a:rPr>
              <a:t> they create is truly Born accessible and no special libraries (like </a:t>
            </a:r>
            <a:r>
              <a:rPr lang="en-US" sz="1200" kern="1200" dirty="0" err="1">
                <a:solidFill>
                  <a:schemeClr val="tx1"/>
                </a:solidFill>
                <a:effectLst/>
                <a:latin typeface="+mn-lt"/>
                <a:ea typeface="MS PGothic" pitchFamily="34" charset="-128"/>
                <a:cs typeface="MS PGothic" charset="0"/>
              </a:rPr>
              <a:t>Bookshare</a:t>
            </a:r>
            <a:r>
              <a:rPr lang="en-US" sz="1200" kern="1200" dirty="0">
                <a:solidFill>
                  <a:schemeClr val="tx1"/>
                </a:solidFill>
                <a:effectLst/>
                <a:latin typeface="+mn-lt"/>
                <a:ea typeface="MS PGothic" pitchFamily="34" charset="-128"/>
                <a:cs typeface="MS PGothic" charset="0"/>
              </a:rPr>
              <a:t>) would need to exist to serve the disabled since everyone could buy the book which is accessible.  Just like curb-cuts that were built for wheelchair access are used by those pushing strollers, accessible EPUBs can "Read-Aloud" for those who are doing other tasks while reading such as driving.</a:t>
            </a:r>
          </a:p>
          <a:p>
            <a:r>
              <a:rPr lang="en-US" sz="1200" kern="1200" dirty="0">
                <a:solidFill>
                  <a:schemeClr val="tx1"/>
                </a:solidFill>
                <a:effectLst/>
                <a:latin typeface="+mn-lt"/>
                <a:ea typeface="MS PGothic" pitchFamily="34" charset="-128"/>
                <a:cs typeface="MS PGothic" charset="0"/>
              </a:rPr>
              <a:t>Benetech also has created a certification program call "Global Certified Accessible" that will stamp those books which pass our certification with a gold stamp that folks can look for to ensure that the book they are purchasing is accessible for them.</a:t>
            </a:r>
          </a:p>
          <a:p>
            <a:endParaRPr lang="en-US" dirty="0"/>
          </a:p>
        </p:txBody>
      </p:sp>
      <p:sp>
        <p:nvSpPr>
          <p:cNvPr id="4" name="Date Placeholder 3"/>
          <p:cNvSpPr>
            <a:spLocks noGrp="1"/>
          </p:cNvSpPr>
          <p:nvPr>
            <p:ph type="dt" idx="10"/>
          </p:nvPr>
        </p:nvSpPr>
        <p:spPr/>
        <p:txBody>
          <a:bodyPr/>
          <a:lstStyle/>
          <a:p>
            <a:pPr>
              <a:defRPr/>
            </a:pPr>
            <a:r>
              <a:rPr lang="en-US"/>
              <a:t>6/27/2011</a:t>
            </a:r>
          </a:p>
        </p:txBody>
      </p:sp>
      <p:sp>
        <p:nvSpPr>
          <p:cNvPr id="5" name="Footer Placeholder 4"/>
          <p:cNvSpPr>
            <a:spLocks noGrp="1"/>
          </p:cNvSpPr>
          <p:nvPr>
            <p:ph type="ftr" sz="quarter" idx="11"/>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12"/>
          </p:nvPr>
        </p:nvSpPr>
        <p:spPr/>
        <p:txBody>
          <a:bodyPr/>
          <a:lstStyle/>
          <a:p>
            <a:pPr>
              <a:defRPr/>
            </a:pPr>
            <a:fld id="{8A896649-7EEC-4510-A13E-D1AC5A107D47}" type="slidenum">
              <a:rPr lang="en-US" smtClean="0"/>
              <a:pPr>
                <a:defRPr/>
              </a:pPr>
              <a:t>9</a:t>
            </a:fld>
            <a:endParaRPr lang="en-US"/>
          </a:p>
        </p:txBody>
      </p:sp>
    </p:spTree>
    <p:extLst>
      <p:ext uri="{BB962C8B-B14F-4D97-AF65-F5344CB8AC3E}">
        <p14:creationId xmlns:p14="http://schemas.microsoft.com/office/powerpoint/2010/main" val="1404714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4" name="Rectangle 3"/>
          <p:cNvSpPr/>
          <p:nvPr/>
        </p:nvSpPr>
        <p:spPr>
          <a:xfrm>
            <a:off x="0" y="4343400"/>
            <a:ext cx="3352800" cy="2514600"/>
          </a:xfrm>
          <a:prstGeom prst="rect">
            <a:avLst/>
          </a:prstGeom>
          <a:solidFill>
            <a:schemeClr val="tx2">
              <a:lumMod val="90000"/>
              <a:lumOff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sp>
        <p:nvSpPr>
          <p:cNvPr id="5" name="Rectangle 4"/>
          <p:cNvSpPr/>
          <p:nvPr/>
        </p:nvSpPr>
        <p:spPr>
          <a:xfrm>
            <a:off x="508000" y="381000"/>
            <a:ext cx="11176000" cy="609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pic>
        <p:nvPicPr>
          <p:cNvPr id="6" name="Picture 13" title="Benetech logo, Technology Serving Humanity"/>
          <p:cNvPicPr>
            <a:picLocks noChangeAspect="1"/>
          </p:cNvPicPr>
          <p:nvPr/>
        </p:nvPicPr>
        <p:blipFill rotWithShape="1">
          <a:blip r:embed="rId2" cstate="print">
            <a:extLst>
              <a:ext uri="{28A0092B-C50C-407E-A947-70E740481C1C}">
                <a14:useLocalDpi xmlns:a14="http://schemas.microsoft.com/office/drawing/2010/main" val="0"/>
              </a:ext>
            </a:extLst>
          </a:blip>
          <a:srcRect l="17879" t="23072" r="19242" b="42614"/>
          <a:stretch/>
        </p:blipFill>
        <p:spPr bwMode="auto">
          <a:xfrm>
            <a:off x="2933700" y="937230"/>
            <a:ext cx="6324600" cy="266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08000" y="4343400"/>
            <a:ext cx="3048000" cy="21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sp>
        <p:nvSpPr>
          <p:cNvPr id="8" name="Rectangle 7"/>
          <p:cNvSpPr/>
          <p:nvPr/>
        </p:nvSpPr>
        <p:spPr>
          <a:xfrm>
            <a:off x="508000" y="5410200"/>
            <a:ext cx="558800" cy="533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sp>
        <p:nvSpPr>
          <p:cNvPr id="9" name="Oval 8"/>
          <p:cNvSpPr/>
          <p:nvPr/>
        </p:nvSpPr>
        <p:spPr>
          <a:xfrm>
            <a:off x="1117600" y="5867400"/>
            <a:ext cx="638629" cy="609600"/>
          </a:xfrm>
          <a:prstGeom prst="ellipse">
            <a:avLst/>
          </a:prstGeom>
          <a:solidFill>
            <a:srgbClr val="FFB81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Whitney Bold"/>
              <a:cs typeface="Whitney Bold"/>
            </a:endParaRPr>
          </a:p>
        </p:txBody>
      </p:sp>
      <p:sp>
        <p:nvSpPr>
          <p:cNvPr id="10" name="Oval 9"/>
          <p:cNvSpPr/>
          <p:nvPr/>
        </p:nvSpPr>
        <p:spPr>
          <a:xfrm>
            <a:off x="3556000" y="3886200"/>
            <a:ext cx="609600" cy="6096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Whitney Bold"/>
              <a:cs typeface="Whitney Bold"/>
            </a:endParaRPr>
          </a:p>
        </p:txBody>
      </p:sp>
      <p:sp>
        <p:nvSpPr>
          <p:cNvPr id="2" name="Title 1"/>
          <p:cNvSpPr>
            <a:spLocks noGrp="1"/>
          </p:cNvSpPr>
          <p:nvPr>
            <p:ph type="ctrTitle"/>
          </p:nvPr>
        </p:nvSpPr>
        <p:spPr>
          <a:xfrm>
            <a:off x="3556000" y="4978807"/>
            <a:ext cx="7721600" cy="646331"/>
          </a:xfrm>
        </p:spPr>
        <p:txBody>
          <a:bodyPr/>
          <a:lstStyle>
            <a:lvl1pPr algn="l">
              <a:defRPr sz="36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3556000" y="5641976"/>
            <a:ext cx="7721600" cy="461665"/>
          </a:xfrm>
        </p:spPr>
        <p:txBody>
          <a:bodyPr>
            <a:spAutoFit/>
          </a:bodyPr>
          <a:lstStyle>
            <a:lvl1pPr marL="0" indent="0" algn="l">
              <a:buNone/>
              <a:defRPr sz="2400" b="0" i="0">
                <a:solidFill>
                  <a:schemeClr val="tx1"/>
                </a:solidFill>
                <a:latin typeface="Whitney Medium"/>
                <a:cs typeface="Whitney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6299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77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707886"/>
          </a:xfrm>
        </p:spPr>
        <p:txBody>
          <a:bodyPr anchor="t"/>
          <a:lstStyle>
            <a:lvl1pPr algn="l">
              <a:defRPr sz="4000" b="1" cap="all">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1919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09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1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98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10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92000" cy="1066800"/>
          </a:xfrm>
          <a:prstGeom prst="rect">
            <a:avLst/>
          </a:prstGeom>
          <a:solidFill>
            <a:srgbClr val="00225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grpSp>
        <p:nvGrpSpPr>
          <p:cNvPr id="1027" name="Group 11"/>
          <p:cNvGrpSpPr>
            <a:grpSpLocks/>
          </p:cNvGrpSpPr>
          <p:nvPr/>
        </p:nvGrpSpPr>
        <p:grpSpPr bwMode="auto">
          <a:xfrm>
            <a:off x="10951179" y="125411"/>
            <a:ext cx="732821" cy="769938"/>
            <a:chOff x="8123101" y="1006703"/>
            <a:chExt cx="711788" cy="770329"/>
          </a:xfrm>
        </p:grpSpPr>
        <p:pic>
          <p:nvPicPr>
            <p:cNvPr id="1031" name="Picture 9" title="Benetech logo"/>
            <p:cNvPicPr>
              <a:picLocks noChangeAspect="1"/>
            </p:cNvPicPr>
            <p:nvPr userDrawn="1"/>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59445" t="23334" r="21515" b="50000"/>
            <a:stretch>
              <a:fillRect/>
            </a:stretch>
          </p:blipFill>
          <p:spPr bwMode="auto">
            <a:xfrm>
              <a:off x="8123101" y="1006703"/>
              <a:ext cx="711788" cy="77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userDrawn="1"/>
          </p:nvSpPr>
          <p:spPr>
            <a:xfrm>
              <a:off x="8132634" y="1055941"/>
              <a:ext cx="691133" cy="690913"/>
            </a:xfrm>
            <a:prstGeom prst="ellipse">
              <a:avLst/>
            </a:prstGeom>
            <a:noFill/>
            <a:ln w="38100" cap="flat" cmpd="sng" algn="ctr">
              <a:solidFill>
                <a:srgbClr val="00225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grpSp>
      <p:sp>
        <p:nvSpPr>
          <p:cNvPr id="1028" name="Title Placeholder 1"/>
          <p:cNvSpPr>
            <a:spLocks noGrp="1"/>
          </p:cNvSpPr>
          <p:nvPr>
            <p:ph type="title"/>
          </p:nvPr>
        </p:nvSpPr>
        <p:spPr bwMode="white">
          <a:xfrm>
            <a:off x="414867" y="509589"/>
            <a:ext cx="1004993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1029" name="Text Placeholder 2"/>
          <p:cNvSpPr>
            <a:spLocks noGrp="1"/>
          </p:cNvSpPr>
          <p:nvPr>
            <p:ph type="body" idx="1"/>
          </p:nvPr>
        </p:nvSpPr>
        <p:spPr bwMode="auto">
          <a:xfrm>
            <a:off x="406400" y="1600201"/>
            <a:ext cx="11277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10617200" y="6553200"/>
            <a:ext cx="1320800" cy="230188"/>
          </a:xfrm>
          <a:prstGeom prst="rect">
            <a:avLst/>
          </a:prstGeom>
          <a:noFill/>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eaLnBrk="1" hangingPunct="1">
              <a:defRPr/>
            </a:pPr>
            <a:r>
              <a:rPr lang="en-US" sz="900">
                <a:solidFill>
                  <a:srgbClr val="7F7F7F"/>
                </a:solidFill>
                <a:latin typeface="Whitney Semibold" charset="0"/>
              </a:rPr>
              <a:t>Page </a:t>
            </a:r>
            <a:fld id="{2B56DEE3-E79D-4D26-927F-0246B341044F}" type="slidenum">
              <a:rPr lang="en-US" sz="900" smtClean="0">
                <a:solidFill>
                  <a:srgbClr val="7F7F7F"/>
                </a:solidFill>
                <a:latin typeface="Whitney Semibold" charset="0"/>
              </a:rPr>
              <a:pPr algn="r" eaLnBrk="1" hangingPunct="1">
                <a:defRPr/>
              </a:pPr>
              <a:t>‹#›</a:t>
            </a:fld>
            <a:endParaRPr lang="en-US" sz="900">
              <a:solidFill>
                <a:srgbClr val="7F7F7F"/>
              </a:solidFill>
              <a:latin typeface="Whitney Semibold" charset="0"/>
            </a:endParaRPr>
          </a:p>
        </p:txBody>
      </p:sp>
    </p:spTree>
  </p:cSld>
  <p:clrMap bg1="lt1" tx1="dk1" bg2="lt2" tx2="dk2" accent1="accent1" accent2="accent2" accent3="accent3" accent4="accent4" accent5="accent5" accent6="accent6" hlink="hlink" folHlink="folHlink"/>
  <p:sldLayoutIdLst>
    <p:sldLayoutId id="2147483857" r:id="rId1"/>
    <p:sldLayoutId id="2147483851" r:id="rId2"/>
    <p:sldLayoutId id="2147483852" r:id="rId3"/>
    <p:sldLayoutId id="2147483853" r:id="rId4"/>
    <p:sldLayoutId id="2147483854" r:id="rId5"/>
    <p:sldLayoutId id="2147483855" r:id="rId6"/>
    <p:sldLayoutId id="2147483856" r:id="rId7"/>
  </p:sldLayoutIdLst>
  <p:hf hdr="0"/>
  <p:txStyles>
    <p:titleStyle>
      <a:lvl1pPr algn="l" defTabSz="457200" rtl="0" eaLnBrk="1" fontAlgn="base" hangingPunct="1">
        <a:spcBef>
          <a:spcPct val="0"/>
        </a:spcBef>
        <a:spcAft>
          <a:spcPct val="0"/>
        </a:spcAft>
        <a:defRPr sz="2800" kern="1200">
          <a:solidFill>
            <a:schemeClr val="bg1"/>
          </a:solidFill>
          <a:latin typeface="Whitney Book"/>
          <a:ea typeface="MS PGothic" pitchFamily="34" charset="-128"/>
          <a:cs typeface="Whitney Book"/>
        </a:defRPr>
      </a:lvl1pPr>
      <a:lvl2pPr algn="l" defTabSz="457200" rtl="0" eaLnBrk="1" fontAlgn="base" hangingPunct="1">
        <a:spcBef>
          <a:spcPct val="0"/>
        </a:spcBef>
        <a:spcAft>
          <a:spcPct val="0"/>
        </a:spcAft>
        <a:defRPr sz="2800">
          <a:solidFill>
            <a:schemeClr val="bg1"/>
          </a:solidFill>
          <a:latin typeface="Whitney Book"/>
          <a:ea typeface="MS PGothic" pitchFamily="34" charset="-128"/>
          <a:cs typeface="Whitney Book"/>
        </a:defRPr>
      </a:lvl2pPr>
      <a:lvl3pPr algn="l" defTabSz="457200" rtl="0" eaLnBrk="1" fontAlgn="base" hangingPunct="1">
        <a:spcBef>
          <a:spcPct val="0"/>
        </a:spcBef>
        <a:spcAft>
          <a:spcPct val="0"/>
        </a:spcAft>
        <a:defRPr sz="2800">
          <a:solidFill>
            <a:schemeClr val="bg1"/>
          </a:solidFill>
          <a:latin typeface="Whitney Book"/>
          <a:ea typeface="MS PGothic" pitchFamily="34" charset="-128"/>
          <a:cs typeface="Whitney Book"/>
        </a:defRPr>
      </a:lvl3pPr>
      <a:lvl4pPr algn="l" defTabSz="457200" rtl="0" eaLnBrk="1" fontAlgn="base" hangingPunct="1">
        <a:spcBef>
          <a:spcPct val="0"/>
        </a:spcBef>
        <a:spcAft>
          <a:spcPct val="0"/>
        </a:spcAft>
        <a:defRPr sz="2800">
          <a:solidFill>
            <a:schemeClr val="bg1"/>
          </a:solidFill>
          <a:latin typeface="Whitney Book"/>
          <a:ea typeface="MS PGothic" pitchFamily="34" charset="-128"/>
          <a:cs typeface="Whitney Book"/>
        </a:defRPr>
      </a:lvl4pPr>
      <a:lvl5pPr algn="l" defTabSz="457200" rtl="0" eaLnBrk="1" fontAlgn="base" hangingPunct="1">
        <a:spcBef>
          <a:spcPct val="0"/>
        </a:spcBef>
        <a:spcAft>
          <a:spcPct val="0"/>
        </a:spcAft>
        <a:defRPr sz="2800">
          <a:solidFill>
            <a:schemeClr val="bg1"/>
          </a:solidFill>
          <a:latin typeface="Whitney Book"/>
          <a:ea typeface="MS PGothic" pitchFamily="34" charset="-128"/>
          <a:cs typeface="Whitney Book"/>
        </a:defRPr>
      </a:lvl5pPr>
      <a:lvl6pPr marL="457200" algn="l" defTabSz="457200" rtl="0" eaLnBrk="1" fontAlgn="base" hangingPunct="1">
        <a:spcBef>
          <a:spcPct val="0"/>
        </a:spcBef>
        <a:spcAft>
          <a:spcPct val="0"/>
        </a:spcAft>
        <a:defRPr sz="2800">
          <a:solidFill>
            <a:schemeClr val="bg1"/>
          </a:solidFill>
          <a:latin typeface="Whitney Book"/>
          <a:ea typeface="Whitney Book"/>
          <a:cs typeface="Whitney Book"/>
        </a:defRPr>
      </a:lvl6pPr>
      <a:lvl7pPr marL="914400" algn="l" defTabSz="457200" rtl="0" eaLnBrk="1" fontAlgn="base" hangingPunct="1">
        <a:spcBef>
          <a:spcPct val="0"/>
        </a:spcBef>
        <a:spcAft>
          <a:spcPct val="0"/>
        </a:spcAft>
        <a:defRPr sz="2800">
          <a:solidFill>
            <a:schemeClr val="bg1"/>
          </a:solidFill>
          <a:latin typeface="Whitney Book"/>
          <a:ea typeface="Whitney Book"/>
          <a:cs typeface="Whitney Book"/>
        </a:defRPr>
      </a:lvl7pPr>
      <a:lvl8pPr marL="1371600" algn="l" defTabSz="457200" rtl="0" eaLnBrk="1" fontAlgn="base" hangingPunct="1">
        <a:spcBef>
          <a:spcPct val="0"/>
        </a:spcBef>
        <a:spcAft>
          <a:spcPct val="0"/>
        </a:spcAft>
        <a:defRPr sz="2800">
          <a:solidFill>
            <a:schemeClr val="bg1"/>
          </a:solidFill>
          <a:latin typeface="Whitney Book"/>
          <a:ea typeface="Whitney Book"/>
          <a:cs typeface="Whitney Book"/>
        </a:defRPr>
      </a:lvl8pPr>
      <a:lvl9pPr marL="1828800" algn="l" defTabSz="457200" rtl="0" eaLnBrk="1" fontAlgn="base" hangingPunct="1">
        <a:spcBef>
          <a:spcPct val="0"/>
        </a:spcBef>
        <a:spcAft>
          <a:spcPct val="0"/>
        </a:spcAft>
        <a:defRPr sz="2800">
          <a:solidFill>
            <a:schemeClr val="bg1"/>
          </a:solidFill>
          <a:latin typeface="Whitney Book"/>
          <a:ea typeface="Whitney Book"/>
          <a:cs typeface="Whitney Book"/>
        </a:defRPr>
      </a:lvl9pPr>
    </p:titleStyle>
    <p:bodyStyle>
      <a:lvl1pPr marL="342900" indent="-342900" algn="l" defTabSz="457200" rtl="0" eaLnBrk="1" fontAlgn="base" hangingPunct="1">
        <a:spcBef>
          <a:spcPct val="0"/>
        </a:spcBef>
        <a:spcAft>
          <a:spcPts val="800"/>
        </a:spcAft>
        <a:buClr>
          <a:schemeClr val="accent1"/>
        </a:buClr>
        <a:buSzPct val="80000"/>
        <a:buFont typeface="Lucida Grande" charset="0"/>
        <a:buChar char="●"/>
        <a:defRPr sz="2400" kern="1200">
          <a:solidFill>
            <a:schemeClr val="tx1"/>
          </a:solidFill>
          <a:latin typeface="Whitney Book"/>
          <a:ea typeface="MS PGothic" pitchFamily="34" charset="-128"/>
          <a:cs typeface="Whitney Book"/>
        </a:defRPr>
      </a:lvl1pPr>
      <a:lvl2pPr marL="742950" indent="-285750" algn="l" defTabSz="457200" rtl="0" eaLnBrk="1" fontAlgn="base" hangingPunct="1">
        <a:spcBef>
          <a:spcPct val="0"/>
        </a:spcBef>
        <a:spcAft>
          <a:spcPts val="800"/>
        </a:spcAft>
        <a:buFont typeface="Arial" pitchFamily="34" charset="0"/>
        <a:buChar char="–"/>
        <a:defRPr sz="2000" kern="1200">
          <a:solidFill>
            <a:schemeClr val="tx1"/>
          </a:solidFill>
          <a:latin typeface="Whitney Book"/>
          <a:ea typeface="Whitney Book"/>
          <a:cs typeface="Whitney Book"/>
        </a:defRPr>
      </a:lvl2pPr>
      <a:lvl3pPr marL="11430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3pPr>
      <a:lvl4pPr marL="16002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4pPr>
      <a:lvl5pPr marL="20574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4191000" y="4177964"/>
            <a:ext cx="6477000" cy="1446550"/>
          </a:xfrm>
        </p:spPr>
        <p:txBody>
          <a:bodyPr/>
          <a:lstStyle/>
          <a:p>
            <a:pPr eaLnBrk="1" hangingPunct="1"/>
            <a:r>
              <a:rPr lang="en-US" sz="4400" dirty="0">
                <a:latin typeface="Whitney Book" charset="0"/>
                <a:cs typeface="Whitney Book" charset="0"/>
              </a:rPr>
              <a:t>Software for Social Good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57400" y="5562601"/>
            <a:ext cx="8077200" cy="1089529"/>
          </a:xfrm>
          <a:prstGeom prst="rect">
            <a:avLst/>
          </a:prstGeom>
        </p:spPr>
        <p:txBody>
          <a:bodyPr vert="horz" wrap="square" lIns="91440" tIns="45720" rIns="91440" bIns="45720" rtlCol="0" anchor="b" anchorCtr="0">
            <a:spAutoFit/>
          </a:bodyPr>
          <a:lstStyle/>
          <a:p>
            <a:pPr defTabSz="457200" fontAlgn="auto">
              <a:lnSpc>
                <a:spcPct val="90000"/>
              </a:lnSpc>
              <a:spcAft>
                <a:spcPts val="0"/>
              </a:spcAft>
            </a:pPr>
            <a:r>
              <a:rPr lang="en-US" sz="2400" dirty="0">
                <a:latin typeface="Whitney Book"/>
                <a:ea typeface="+mn-ea"/>
                <a:cs typeface="Whitney Book"/>
              </a:rPr>
              <a:t>Building tools and best practice examples, establishing new standards, and finding ways to share our resources to make education accessible for all</a:t>
            </a:r>
          </a:p>
        </p:txBody>
      </p:sp>
      <p:pic>
        <p:nvPicPr>
          <p:cNvPr id="4" name="Picture 3" descr="Screenshot: DIAGRAM website"/>
          <p:cNvPicPr>
            <a:picLocks noChangeAspect="1"/>
          </p:cNvPicPr>
          <p:nvPr/>
        </p:nvPicPr>
        <p:blipFill rotWithShape="1">
          <a:blip r:embed="rId3"/>
          <a:srcRect t="4938" b="4527"/>
          <a:stretch/>
        </p:blipFill>
        <p:spPr>
          <a:xfrm>
            <a:off x="1905000" y="1295400"/>
            <a:ext cx="8229600" cy="4191000"/>
          </a:xfrm>
          <a:prstGeom prst="rect">
            <a:avLst/>
          </a:prstGeom>
        </p:spPr>
      </p:pic>
      <p:sp>
        <p:nvSpPr>
          <p:cNvPr id="2" name="Title 1"/>
          <p:cNvSpPr>
            <a:spLocks noGrp="1"/>
          </p:cNvSpPr>
          <p:nvPr>
            <p:ph type="title"/>
          </p:nvPr>
        </p:nvSpPr>
        <p:spPr>
          <a:xfrm>
            <a:off x="414867" y="325578"/>
            <a:ext cx="10049933" cy="707886"/>
          </a:xfrm>
        </p:spPr>
        <p:txBody>
          <a:bodyPr/>
          <a:lstStyle/>
          <a:p>
            <a:r>
              <a:rPr lang="en-US" sz="4000" dirty="0"/>
              <a:t>diagramcenter.org</a:t>
            </a:r>
          </a:p>
        </p:txBody>
      </p:sp>
    </p:spTree>
    <p:extLst>
      <p:ext uri="{BB962C8B-B14F-4D97-AF65-F5344CB8AC3E}">
        <p14:creationId xmlns:p14="http://schemas.microsoft.com/office/powerpoint/2010/main" val="1615972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4891"/>
            <a:ext cx="10744200" cy="1323439"/>
          </a:xfrm>
        </p:spPr>
        <p:txBody>
          <a:bodyPr/>
          <a:lstStyle/>
          <a:p>
            <a:pPr>
              <a:defRPr/>
            </a:pPr>
            <a:r>
              <a:rPr lang="en-US" sz="4000" dirty="0"/>
              <a:t>Making STEM Accessible for All Learners</a:t>
            </a:r>
          </a:p>
        </p:txBody>
      </p:sp>
      <p:pic>
        <p:nvPicPr>
          <p:cNvPr id="12291" name="Picture 5" descr="Complex image about chloroplast strom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8838" y="1295400"/>
            <a:ext cx="4811712" cy="274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descr="Sample of marked up geometric shapes, with labeled angles and segments, accompanied by formulas. " title="Geometric notation sample"/>
          <p:cNvPicPr>
            <a:picLocks noChangeAspect="1"/>
          </p:cNvPicPr>
          <p:nvPr/>
        </p:nvPicPr>
        <p:blipFill>
          <a:blip r:embed="rId4"/>
          <a:stretch>
            <a:fillRect/>
          </a:stretch>
        </p:blipFill>
        <p:spPr bwMode="auto">
          <a:xfrm>
            <a:off x="7258756" y="1288578"/>
            <a:ext cx="2743200" cy="2743200"/>
          </a:xfrm>
          <a:prstGeom prst="rect">
            <a:avLst/>
          </a:prstGeom>
        </p:spPr>
      </p:pic>
      <p:pic>
        <p:nvPicPr>
          <p:cNvPr id="8" name="Picture 7" descr="Screenshot of physics simulation demonstrating Faraday's Law. Includes coils attached by to lightbulb and voltage meter. A magnet surrounded by magnetic field lines is meant to be inserted into the coils to produce voltage. " title="Screenshot of physics simulation"/>
          <p:cNvPicPr>
            <a:picLocks noChangeAspect="1"/>
          </p:cNvPicPr>
          <p:nvPr/>
        </p:nvPicPr>
        <p:blipFill>
          <a:blip r:embed="rId5"/>
          <a:stretch>
            <a:fillRect/>
          </a:stretch>
        </p:blipFill>
        <p:spPr>
          <a:xfrm>
            <a:off x="2128839" y="4193885"/>
            <a:ext cx="3182913" cy="2011680"/>
          </a:xfrm>
          <a:prstGeom prst="rect">
            <a:avLst/>
          </a:prstGeom>
        </p:spPr>
      </p:pic>
      <p:pic>
        <p:nvPicPr>
          <p:cNvPr id="7" name="Picture 6" descr="Complex image of molecules. "/>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5798" y="4182533"/>
            <a:ext cx="2344189" cy="201168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8" descr="Illustration from the picture book, Chrysanthemum"/>
          <p:cNvPicPr>
            <a:picLocks noChangeAspect="1"/>
          </p:cNvPicPr>
          <p:nvPr/>
        </p:nvPicPr>
        <p:blipFill>
          <a:blip r:embed="rId7"/>
          <a:stretch>
            <a:fillRect/>
          </a:stretch>
        </p:blipFill>
        <p:spPr>
          <a:xfrm>
            <a:off x="8126854" y="4182533"/>
            <a:ext cx="1851084" cy="2011680"/>
          </a:xfrm>
          <a:prstGeom prst="rect">
            <a:avLst/>
          </a:prstGeom>
          <a:ln w="889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357378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157B-0257-DF40-AFC6-15674865801F}"/>
              </a:ext>
            </a:extLst>
          </p:cNvPr>
          <p:cNvSpPr>
            <a:spLocks noGrp="1"/>
          </p:cNvSpPr>
          <p:nvPr>
            <p:ph type="title"/>
          </p:nvPr>
        </p:nvSpPr>
        <p:spPr/>
        <p:txBody>
          <a:bodyPr/>
          <a:lstStyle/>
          <a:p>
            <a:r>
              <a:rPr lang="en-US" dirty="0"/>
              <a:t>Labs</a:t>
            </a:r>
          </a:p>
        </p:txBody>
      </p:sp>
      <p:pic>
        <p:nvPicPr>
          <p:cNvPr id="4" name="Content Placeholder 3" descr="Logo: Benetech Labs">
            <a:extLst>
              <a:ext uri="{FF2B5EF4-FFF2-40B4-BE49-F238E27FC236}">
                <a16:creationId xmlns:a16="http://schemas.microsoft.com/office/drawing/2014/main" id="{EADFF591-47A3-7C45-92AB-60755EB9B8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8011" y="2313190"/>
            <a:ext cx="8732789" cy="3249410"/>
          </a:xfrm>
          <a:prstGeom prst="rect">
            <a:avLst/>
          </a:prstGeom>
        </p:spPr>
      </p:pic>
    </p:spTree>
    <p:extLst>
      <p:ext uri="{BB962C8B-B14F-4D97-AF65-F5344CB8AC3E}">
        <p14:creationId xmlns:p14="http://schemas.microsoft.com/office/powerpoint/2010/main" val="284076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descr="young lady holding her had with a pen and paper at her desk looking overwhelmed"/>
          <p:cNvPicPr preferRelativeResize="0"/>
          <p:nvPr/>
        </p:nvPicPr>
        <p:blipFill rotWithShape="1">
          <a:blip r:embed="rId3">
            <a:alphaModFix/>
          </a:blip>
          <a:srcRect r="15973"/>
          <a:stretch/>
        </p:blipFill>
        <p:spPr>
          <a:xfrm>
            <a:off x="1835150" y="1221874"/>
            <a:ext cx="8528050" cy="5255126"/>
          </a:xfrm>
          <a:prstGeom prst="rect">
            <a:avLst/>
          </a:prstGeom>
          <a:noFill/>
          <a:ln>
            <a:noFill/>
          </a:ln>
        </p:spPr>
      </p:pic>
      <p:sp>
        <p:nvSpPr>
          <p:cNvPr id="61" name="Google Shape;61;p14"/>
          <p:cNvSpPr txBox="1"/>
          <p:nvPr/>
        </p:nvSpPr>
        <p:spPr>
          <a:xfrm>
            <a:off x="2209800" y="1524000"/>
            <a:ext cx="3548400" cy="3450900"/>
          </a:xfrm>
          <a:prstGeom prst="rect">
            <a:avLst/>
          </a:prstGeom>
          <a:noFill/>
          <a:ln>
            <a:noFill/>
          </a:ln>
        </p:spPr>
        <p:txBody>
          <a:bodyPr spcFirstLastPara="1" wrap="square" lIns="91425" tIns="91425" rIns="91425" bIns="91425" anchor="t" anchorCtr="0">
            <a:noAutofit/>
          </a:bodyPr>
          <a:lstStyle/>
          <a:p>
            <a:pPr algn="ctr">
              <a:lnSpc>
                <a:spcPct val="115000"/>
              </a:lnSpc>
              <a:spcBef>
                <a:spcPts val="0"/>
              </a:spcBef>
              <a:spcAft>
                <a:spcPts val="0"/>
              </a:spcAft>
            </a:pPr>
            <a:r>
              <a:rPr lang="en" sz="2400" dirty="0">
                <a:solidFill>
                  <a:srgbClr val="FFFFFF"/>
                </a:solidFill>
                <a:latin typeface="Lato Light"/>
                <a:ea typeface="Lato Light"/>
                <a:cs typeface="Lato Light"/>
                <a:sym typeface="Lato Light"/>
              </a:rPr>
              <a:t>Up to 35% students struggle with math</a:t>
            </a:r>
            <a:br>
              <a:rPr lang="en" sz="2400" dirty="0">
                <a:solidFill>
                  <a:srgbClr val="FFFFFF"/>
                </a:solidFill>
                <a:latin typeface="Lato Light"/>
                <a:ea typeface="Lato Light"/>
                <a:cs typeface="Lato Light"/>
                <a:sym typeface="Lato Light"/>
              </a:rPr>
            </a:br>
            <a:endParaRPr sz="2400" dirty="0">
              <a:solidFill>
                <a:srgbClr val="FFFFFF"/>
              </a:solidFill>
              <a:latin typeface="Lato Light"/>
              <a:ea typeface="Lato Light"/>
              <a:cs typeface="Lato Light"/>
              <a:sym typeface="Lato Light"/>
            </a:endParaRPr>
          </a:p>
          <a:p>
            <a:pPr algn="ctr">
              <a:lnSpc>
                <a:spcPct val="115000"/>
              </a:lnSpc>
              <a:spcBef>
                <a:spcPts val="0"/>
              </a:spcBef>
              <a:spcAft>
                <a:spcPts val="0"/>
              </a:spcAft>
            </a:pPr>
            <a:r>
              <a:rPr lang="en" sz="2400" dirty="0">
                <a:solidFill>
                  <a:srgbClr val="FFFFFF"/>
                </a:solidFill>
                <a:latin typeface="Lato Light"/>
                <a:ea typeface="Lato Light"/>
                <a:cs typeface="Lato Light"/>
                <a:sym typeface="Lato Light"/>
              </a:rPr>
              <a:t>4-14% identified learning disability in mathematics*</a:t>
            </a:r>
            <a:endParaRPr sz="2400" dirty="0">
              <a:solidFill>
                <a:srgbClr val="FFFFFF"/>
              </a:solidFill>
              <a:latin typeface="Lato Light"/>
              <a:ea typeface="Lato Light"/>
              <a:cs typeface="Lato Light"/>
              <a:sym typeface="Lato Light"/>
            </a:endParaRPr>
          </a:p>
        </p:txBody>
      </p:sp>
      <p:sp>
        <p:nvSpPr>
          <p:cNvPr id="2" name="Title 1"/>
          <p:cNvSpPr>
            <a:spLocks noGrp="1"/>
          </p:cNvSpPr>
          <p:nvPr>
            <p:ph type="title"/>
          </p:nvPr>
        </p:nvSpPr>
        <p:spPr>
          <a:xfrm>
            <a:off x="414867" y="325578"/>
            <a:ext cx="10049933" cy="707886"/>
          </a:xfrm>
        </p:spPr>
        <p:txBody>
          <a:bodyPr/>
          <a:lstStyle/>
          <a:p>
            <a:r>
              <a:rPr lang="en-US" sz="4000" dirty="0"/>
              <a:t>Inclusive Math</a:t>
            </a:r>
          </a:p>
        </p:txBody>
      </p:sp>
    </p:spTree>
    <p:extLst>
      <p:ext uri="{BB962C8B-B14F-4D97-AF65-F5344CB8AC3E}">
        <p14:creationId xmlns:p14="http://schemas.microsoft.com/office/powerpoint/2010/main" val="995016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7" name="Google Shape;127;p20"/>
          <p:cNvSpPr txBox="1"/>
          <p:nvPr/>
        </p:nvSpPr>
        <p:spPr>
          <a:xfrm>
            <a:off x="7924800" y="4611625"/>
            <a:ext cx="1984200" cy="11904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 dirty="0"/>
              <a:t>Embedded within existing and new digital curriculum</a:t>
            </a:r>
            <a:endParaRPr dirty="0"/>
          </a:p>
        </p:txBody>
      </p:sp>
      <p:pic>
        <p:nvPicPr>
          <p:cNvPr id="128" name="Google Shape;128;p20" descr="desktop monitor and tablet showing a map and a chemical equation"/>
          <p:cNvPicPr preferRelativeResize="0"/>
          <p:nvPr/>
        </p:nvPicPr>
        <p:blipFill>
          <a:blip r:embed="rId3">
            <a:alphaModFix/>
          </a:blip>
          <a:stretch>
            <a:fillRect/>
          </a:stretch>
        </p:blipFill>
        <p:spPr>
          <a:xfrm>
            <a:off x="7772400" y="2819401"/>
            <a:ext cx="2438400" cy="1765852"/>
          </a:xfrm>
          <a:prstGeom prst="rect">
            <a:avLst/>
          </a:prstGeom>
          <a:noFill/>
          <a:ln>
            <a:noFill/>
          </a:ln>
        </p:spPr>
      </p:pic>
      <p:sp>
        <p:nvSpPr>
          <p:cNvPr id="126" name="Google Shape;126;p20"/>
          <p:cNvSpPr txBox="1"/>
          <p:nvPr/>
        </p:nvSpPr>
        <p:spPr>
          <a:xfrm>
            <a:off x="4839635" y="4663876"/>
            <a:ext cx="1984200" cy="11904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 dirty="0"/>
              <a:t>Students working independently at home, on the bus, or at school</a:t>
            </a:r>
            <a:endParaRPr dirty="0"/>
          </a:p>
        </p:txBody>
      </p:sp>
      <p:pic>
        <p:nvPicPr>
          <p:cNvPr id="130" name="Google Shape;130;p20" descr="woman in a wheelchair holding a book&#10;"/>
          <p:cNvPicPr preferRelativeResize="0"/>
          <p:nvPr/>
        </p:nvPicPr>
        <p:blipFill rotWithShape="1">
          <a:blip r:embed="rId4">
            <a:alphaModFix/>
          </a:blip>
          <a:srcRect l="11347"/>
          <a:stretch/>
        </p:blipFill>
        <p:spPr>
          <a:xfrm>
            <a:off x="4724400" y="2895600"/>
            <a:ext cx="2214671" cy="1663277"/>
          </a:xfrm>
          <a:prstGeom prst="rect">
            <a:avLst/>
          </a:prstGeom>
          <a:noFill/>
          <a:ln>
            <a:noFill/>
          </a:ln>
        </p:spPr>
      </p:pic>
      <p:sp>
        <p:nvSpPr>
          <p:cNvPr id="125" name="Google Shape;125;p20"/>
          <p:cNvSpPr txBox="1"/>
          <p:nvPr/>
        </p:nvSpPr>
        <p:spPr>
          <a:xfrm>
            <a:off x="1818550" y="4605068"/>
            <a:ext cx="1984200" cy="1190400"/>
          </a:xfrm>
          <a:prstGeom prst="rect">
            <a:avLst/>
          </a:prstGeom>
          <a:noFill/>
          <a:ln>
            <a:noFill/>
          </a:ln>
        </p:spPr>
        <p:txBody>
          <a:bodyPr spcFirstLastPara="1" wrap="square" lIns="91425" tIns="91425" rIns="91425" bIns="91425" anchor="t" anchorCtr="0">
            <a:noAutofit/>
          </a:bodyPr>
          <a:lstStyle/>
          <a:p>
            <a:pPr algn="ctr">
              <a:spcBef>
                <a:spcPts val="0"/>
              </a:spcBef>
              <a:spcAft>
                <a:spcPts val="0"/>
              </a:spcAft>
            </a:pPr>
            <a:r>
              <a:rPr lang="en" dirty="0"/>
              <a:t>Helping teachers work one on one with students in a blended and inclusive classroom</a:t>
            </a:r>
            <a:endParaRPr dirty="0"/>
          </a:p>
        </p:txBody>
      </p:sp>
      <p:pic>
        <p:nvPicPr>
          <p:cNvPr id="129" name="Google Shape;129;p20" descr="group of girls in a classroom looking at a tablet"/>
          <p:cNvPicPr preferRelativeResize="0"/>
          <p:nvPr/>
        </p:nvPicPr>
        <p:blipFill rotWithShape="1">
          <a:blip r:embed="rId5">
            <a:alphaModFix/>
          </a:blip>
          <a:srcRect t="4086" r="27771" b="4688"/>
          <a:stretch/>
        </p:blipFill>
        <p:spPr>
          <a:xfrm>
            <a:off x="1447800" y="2819401"/>
            <a:ext cx="2725701" cy="1739481"/>
          </a:xfrm>
          <a:prstGeom prst="rect">
            <a:avLst/>
          </a:prstGeom>
          <a:noFill/>
          <a:ln>
            <a:noFill/>
          </a:ln>
        </p:spPr>
      </p:pic>
      <p:sp>
        <p:nvSpPr>
          <p:cNvPr id="124" name="Google Shape;124;p20"/>
          <p:cNvSpPr txBox="1">
            <a:spLocks noGrp="1"/>
          </p:cNvSpPr>
          <p:nvPr>
            <p:ph idx="1"/>
          </p:nvPr>
        </p:nvSpPr>
        <p:spPr>
          <a:prstGeom prst="rect">
            <a:avLst/>
          </a:prstGeom>
        </p:spPr>
        <p:txBody>
          <a:bodyPr spcFirstLastPara="1" vert="horz" wrap="square" lIns="91425" tIns="91425" rIns="91425" bIns="91425" numCol="1" anchor="t" anchorCtr="0" compatLnSpc="1">
            <a:prstTxWarp prst="textNoShape">
              <a:avLst/>
            </a:prstTxWarp>
            <a:noAutofit/>
          </a:bodyPr>
          <a:lstStyle/>
          <a:p>
            <a:pPr marL="0" indent="0">
              <a:spcAft>
                <a:spcPts val="1600"/>
              </a:spcAft>
              <a:buNone/>
            </a:pPr>
            <a:r>
              <a:rPr lang="en" dirty="0"/>
              <a:t>An inclusive tool that helps students show, share and organize their work</a:t>
            </a:r>
            <a:endParaRPr dirty="0"/>
          </a:p>
        </p:txBody>
      </p:sp>
      <p:sp>
        <p:nvSpPr>
          <p:cNvPr id="123" name="Google Shape;123;p20"/>
          <p:cNvSpPr txBox="1">
            <a:spLocks noGrp="1"/>
          </p:cNvSpPr>
          <p:nvPr>
            <p:ph type="title"/>
          </p:nvPr>
        </p:nvSpPr>
        <p:spPr>
          <a:xfrm>
            <a:off x="406400" y="204789"/>
            <a:ext cx="10049933" cy="523875"/>
          </a:xfrm>
          <a:prstGeom prst="rect">
            <a:avLst/>
          </a:prstGeom>
        </p:spPr>
        <p:txBody>
          <a:bodyPr spcFirstLastPara="1" vert="horz" wrap="square" lIns="91425" tIns="91425" rIns="91425" bIns="91425" numCol="1" anchor="t" anchorCtr="0" compatLnSpc="1">
            <a:prstTxWarp prst="textNoShape">
              <a:avLst/>
            </a:prstTxWarp>
            <a:noAutofit/>
          </a:bodyPr>
          <a:lstStyle/>
          <a:p>
            <a:r>
              <a:rPr lang="en" sz="4000" dirty="0"/>
              <a:t>Bentech Mathshare</a:t>
            </a:r>
            <a:endParaRPr sz="4000" dirty="0"/>
          </a:p>
        </p:txBody>
      </p:sp>
    </p:spTree>
    <p:extLst>
      <p:ext uri="{BB962C8B-B14F-4D97-AF65-F5344CB8AC3E}">
        <p14:creationId xmlns:p14="http://schemas.microsoft.com/office/powerpoint/2010/main" val="2855629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8" descr="Screen shot of Mathshare beta website UI showing a math equation and the steps the student added in solving that equation."/>
          <p:cNvPicPr preferRelativeResize="0"/>
          <p:nvPr/>
        </p:nvPicPr>
        <p:blipFill>
          <a:blip r:embed="rId3">
            <a:alphaModFix/>
          </a:blip>
          <a:stretch>
            <a:fillRect/>
          </a:stretch>
        </p:blipFill>
        <p:spPr>
          <a:xfrm>
            <a:off x="2819400" y="1219201"/>
            <a:ext cx="6396856" cy="5219699"/>
          </a:xfrm>
          <a:prstGeom prst="rect">
            <a:avLst/>
          </a:prstGeom>
          <a:noFill/>
          <a:ln>
            <a:noFill/>
          </a:ln>
        </p:spPr>
      </p:pic>
      <p:sp>
        <p:nvSpPr>
          <p:cNvPr id="2" name="Title 1"/>
          <p:cNvSpPr>
            <a:spLocks noGrp="1"/>
          </p:cNvSpPr>
          <p:nvPr>
            <p:ph type="title"/>
          </p:nvPr>
        </p:nvSpPr>
        <p:spPr>
          <a:xfrm>
            <a:off x="414867" y="325578"/>
            <a:ext cx="10049933" cy="707886"/>
          </a:xfrm>
        </p:spPr>
        <p:txBody>
          <a:bodyPr/>
          <a:lstStyle/>
          <a:p>
            <a:r>
              <a:rPr lang="en-US" sz="4000" dirty="0"/>
              <a:t>Mathshare</a:t>
            </a:r>
          </a:p>
        </p:txBody>
      </p:sp>
    </p:spTree>
    <p:extLst>
      <p:ext uri="{BB962C8B-B14F-4D97-AF65-F5344CB8AC3E}">
        <p14:creationId xmlns:p14="http://schemas.microsoft.com/office/powerpoint/2010/main" val="29442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6AD7-5B44-E945-B403-8C872C75C28A}"/>
              </a:ext>
            </a:extLst>
          </p:cNvPr>
          <p:cNvSpPr>
            <a:spLocks noGrp="1"/>
          </p:cNvSpPr>
          <p:nvPr>
            <p:ph type="title"/>
          </p:nvPr>
        </p:nvSpPr>
        <p:spPr>
          <a:xfrm>
            <a:off x="414867" y="510244"/>
            <a:ext cx="10049933" cy="523220"/>
          </a:xfrm>
        </p:spPr>
        <p:txBody>
          <a:bodyPr/>
          <a:lstStyle/>
          <a:p>
            <a:r>
              <a:rPr lang="en-US" dirty="0"/>
              <a:t>Hackathon IDEA: Accessible Math Sketchpad</a:t>
            </a:r>
          </a:p>
        </p:txBody>
      </p:sp>
      <p:pic>
        <p:nvPicPr>
          <p:cNvPr id="4" name="Picture 3" descr="Sketch Pad Area:&#10;Triangle labelled ABC with side AB=1, BC=2, CA=3, and angle B=90 degrees.&#10;&#10;Below sketch Pad is a post-it note with 3 tabs Polygons, ellipses, and free hand.&#10;&#10;Polygons are selected &#10;# sides = 3&#10;Length AB = 1&#10;Length BC = 2&#10;Legth CA = 3&#10;Angle A: (blank)&#10;Angle B: (blank)&#10;Angle C: (blank)">
            <a:extLst>
              <a:ext uri="{FF2B5EF4-FFF2-40B4-BE49-F238E27FC236}">
                <a16:creationId xmlns:a16="http://schemas.microsoft.com/office/drawing/2014/main" id="{62F9FD12-A8A2-D24D-B2F3-C3398488259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2072" y="1149626"/>
            <a:ext cx="4589250" cy="3406676"/>
          </a:xfrm>
          <a:prstGeom prst="rect">
            <a:avLst/>
          </a:prstGeom>
        </p:spPr>
      </p:pic>
      <p:sp>
        <p:nvSpPr>
          <p:cNvPr id="5" name="TextBox 4">
            <a:extLst>
              <a:ext uri="{FF2B5EF4-FFF2-40B4-BE49-F238E27FC236}">
                <a16:creationId xmlns:a16="http://schemas.microsoft.com/office/drawing/2014/main" id="{7A3D88D2-3996-DC48-BFDC-81A4FED946E0}"/>
              </a:ext>
            </a:extLst>
          </p:cNvPr>
          <p:cNvSpPr txBox="1"/>
          <p:nvPr/>
        </p:nvSpPr>
        <p:spPr>
          <a:xfrm>
            <a:off x="382072" y="4549676"/>
            <a:ext cx="11472333" cy="2308324"/>
          </a:xfrm>
          <a:prstGeom prst="rect">
            <a:avLst/>
          </a:prstGeom>
        </p:spPr>
        <p:txBody>
          <a:bodyPr wrap="square" rtlCol="0">
            <a:spAutoFit/>
          </a:bodyPr>
          <a:lstStyle/>
          <a:p>
            <a:pPr algn="l"/>
            <a:r>
              <a:rPr lang="en-US" sz="3600" dirty="0"/>
              <a:t>Challenge: Create a web-based Accessible Sketchpad that will draw basic geometric shapes based on users input and done in such a way that students can explore the image created in an accessible way!</a:t>
            </a:r>
          </a:p>
        </p:txBody>
      </p:sp>
      <p:sp>
        <p:nvSpPr>
          <p:cNvPr id="3" name="TextBox 2">
            <a:extLst>
              <a:ext uri="{FF2B5EF4-FFF2-40B4-BE49-F238E27FC236}">
                <a16:creationId xmlns:a16="http://schemas.microsoft.com/office/drawing/2014/main" id="{CA8B9C91-AFAD-4B43-963B-2F8343E63C9A}"/>
              </a:ext>
            </a:extLst>
          </p:cNvPr>
          <p:cNvSpPr txBox="1"/>
          <p:nvPr/>
        </p:nvSpPr>
        <p:spPr>
          <a:xfrm>
            <a:off x="4971322" y="1905000"/>
            <a:ext cx="6883083" cy="1323439"/>
          </a:xfrm>
          <a:prstGeom prst="rect">
            <a:avLst/>
          </a:prstGeom>
        </p:spPr>
        <p:txBody>
          <a:bodyPr wrap="square" rtlCol="0">
            <a:spAutoFit/>
          </a:bodyPr>
          <a:lstStyle/>
          <a:p>
            <a:r>
              <a:rPr lang="en-US" sz="4000" dirty="0"/>
              <a:t>GitHub: </a:t>
            </a:r>
            <a:br>
              <a:rPr lang="en-US" sz="4000" dirty="0"/>
            </a:br>
            <a:r>
              <a:rPr lang="en-US" sz="4000" b="1" dirty="0"/>
              <a:t>https://tinyurl.com/ugptajd</a:t>
            </a:r>
            <a:endParaRPr lang="en-US" sz="4000" dirty="0"/>
          </a:p>
        </p:txBody>
      </p:sp>
    </p:spTree>
    <p:extLst>
      <p:ext uri="{BB962C8B-B14F-4D97-AF65-F5344CB8AC3E}">
        <p14:creationId xmlns:p14="http://schemas.microsoft.com/office/powerpoint/2010/main" val="2017110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6AD7-5B44-E945-B403-8C872C75C28A}"/>
              </a:ext>
            </a:extLst>
          </p:cNvPr>
          <p:cNvSpPr>
            <a:spLocks noGrp="1"/>
          </p:cNvSpPr>
          <p:nvPr>
            <p:ph type="title"/>
          </p:nvPr>
        </p:nvSpPr>
        <p:spPr>
          <a:xfrm>
            <a:off x="414867" y="510244"/>
            <a:ext cx="10049933" cy="523220"/>
          </a:xfrm>
        </p:spPr>
        <p:txBody>
          <a:bodyPr/>
          <a:lstStyle/>
          <a:p>
            <a:r>
              <a:rPr lang="en-US" dirty="0"/>
              <a:t>Hackathon IDEA: Accessible Survey Logic</a:t>
            </a:r>
          </a:p>
        </p:txBody>
      </p:sp>
      <p:pic>
        <p:nvPicPr>
          <p:cNvPr id="5" name="Content Placeholder 4" descr="Tactile representation more useful? No - Describe how to convey.  Yes - Tactile Graphic and Make Tactile Because - Represents spatial concept, Needed to participate in activity, or otherwise inaccessible.">
            <a:extLst>
              <a:ext uri="{FF2B5EF4-FFF2-40B4-BE49-F238E27FC236}">
                <a16:creationId xmlns:a16="http://schemas.microsoft.com/office/drawing/2014/main" id="{617ACBA5-8FD8-1648-B54C-7FB013A88B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324189"/>
            <a:ext cx="3539099" cy="3490485"/>
          </a:xfrm>
        </p:spPr>
      </p:pic>
      <p:sp>
        <p:nvSpPr>
          <p:cNvPr id="6" name="TextBox 5">
            <a:extLst>
              <a:ext uri="{FF2B5EF4-FFF2-40B4-BE49-F238E27FC236}">
                <a16:creationId xmlns:a16="http://schemas.microsoft.com/office/drawing/2014/main" id="{0A8C6C2A-C77D-614D-A645-D4ED48DC229A}"/>
              </a:ext>
            </a:extLst>
          </p:cNvPr>
          <p:cNvSpPr txBox="1"/>
          <p:nvPr/>
        </p:nvSpPr>
        <p:spPr>
          <a:xfrm>
            <a:off x="414867" y="5105400"/>
            <a:ext cx="11319933" cy="1569660"/>
          </a:xfrm>
          <a:prstGeom prst="rect">
            <a:avLst/>
          </a:prstGeom>
        </p:spPr>
        <p:txBody>
          <a:bodyPr wrap="square" rtlCol="0">
            <a:spAutoFit/>
          </a:bodyPr>
          <a:lstStyle/>
          <a:p>
            <a:pPr algn="l"/>
            <a:r>
              <a:rPr lang="en-US" sz="3200" dirty="0"/>
              <a:t>Complex surveys that use branching logic based on the answer of a previous question are inaccessible to users that require assistive technology.  We need an assessible option!</a:t>
            </a:r>
          </a:p>
        </p:txBody>
      </p:sp>
      <p:sp>
        <p:nvSpPr>
          <p:cNvPr id="3" name="TextBox 2">
            <a:extLst>
              <a:ext uri="{FF2B5EF4-FFF2-40B4-BE49-F238E27FC236}">
                <a16:creationId xmlns:a16="http://schemas.microsoft.com/office/drawing/2014/main" id="{25CE220A-355D-BD46-AA06-7EB0F676589E}"/>
              </a:ext>
            </a:extLst>
          </p:cNvPr>
          <p:cNvSpPr txBox="1"/>
          <p:nvPr/>
        </p:nvSpPr>
        <p:spPr>
          <a:xfrm>
            <a:off x="5105400" y="1828800"/>
            <a:ext cx="6400800" cy="1200329"/>
          </a:xfrm>
          <a:prstGeom prst="rect">
            <a:avLst/>
          </a:prstGeom>
        </p:spPr>
        <p:txBody>
          <a:bodyPr wrap="square" rtlCol="0">
            <a:spAutoFit/>
          </a:bodyPr>
          <a:lstStyle/>
          <a:p>
            <a:r>
              <a:rPr lang="en-US" sz="3600" dirty="0"/>
              <a:t>GitHub:</a:t>
            </a:r>
            <a:br>
              <a:rPr lang="en-US" sz="3600" dirty="0"/>
            </a:br>
            <a:r>
              <a:rPr lang="en-US" sz="3600" b="1" dirty="0"/>
              <a:t>https://tinyurl.com/rd6wwbl</a:t>
            </a:r>
          </a:p>
        </p:txBody>
      </p:sp>
    </p:spTree>
    <p:extLst>
      <p:ext uri="{BB962C8B-B14F-4D97-AF65-F5344CB8AC3E}">
        <p14:creationId xmlns:p14="http://schemas.microsoft.com/office/powerpoint/2010/main" val="190199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a:t>
            </a:r>
          </a:p>
        </p:txBody>
      </p:sp>
      <p:grpSp>
        <p:nvGrpSpPr>
          <p:cNvPr id="14" name="Group 13" descr="Group of 3 images showcasing our fields of work."/>
          <p:cNvGrpSpPr/>
          <p:nvPr/>
        </p:nvGrpSpPr>
        <p:grpSpPr>
          <a:xfrm>
            <a:off x="1143000" y="1219200"/>
            <a:ext cx="10591799" cy="5307327"/>
            <a:chOff x="762000" y="0"/>
            <a:chExt cx="12192000" cy="6647853"/>
          </a:xfrm>
        </p:grpSpPr>
        <p:pic>
          <p:nvPicPr>
            <p:cNvPr id="5" name="Picture 6" descr="Young boy touching on a tablet"/>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64" t="1528" r="15220"/>
            <a:stretch/>
          </p:blipFill>
          <p:spPr bwMode="auto">
            <a:xfrm>
              <a:off x="762000" y="0"/>
              <a:ext cx="5728755" cy="3577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2128925" y="1501561"/>
              <a:ext cx="3628211" cy="1467508"/>
            </a:xfrm>
            <a:prstGeom prst="rect">
              <a:avLst/>
            </a:prstGeom>
            <a:noFill/>
          </p:spPr>
          <p:txBody>
            <a:bodyPr wrap="square" rtlCol="0">
              <a:spAutoFit/>
            </a:bodyPr>
            <a:lstStyle/>
            <a:p>
              <a:r>
                <a:rPr lang="en-US" sz="2800" b="1" dirty="0">
                  <a:solidFill>
                    <a:schemeClr val="bg1"/>
                  </a:solidFill>
                  <a:latin typeface="Whitney Bold"/>
                  <a:cs typeface="Whitney Bold"/>
                </a:rPr>
                <a:t>GLOBAL EDUCATION and LITERACY</a:t>
              </a:r>
            </a:p>
          </p:txBody>
        </p:sp>
        <p:pic>
          <p:nvPicPr>
            <p:cNvPr id="7" name="Picture 6" descr="older gentleman with his head down, sitting with fingers cross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653" y="3577801"/>
              <a:ext cx="5676758" cy="3008015"/>
            </a:xfrm>
            <a:prstGeom prst="rect">
              <a:avLst/>
            </a:prstGeom>
          </p:spPr>
        </p:pic>
        <p:sp>
          <p:nvSpPr>
            <p:cNvPr id="8" name="TextBox 7"/>
            <p:cNvSpPr txBox="1"/>
            <p:nvPr/>
          </p:nvSpPr>
          <p:spPr>
            <a:xfrm>
              <a:off x="1003197" y="5992478"/>
              <a:ext cx="5493398" cy="655375"/>
            </a:xfrm>
            <a:prstGeom prst="rect">
              <a:avLst/>
            </a:prstGeom>
            <a:noFill/>
          </p:spPr>
          <p:txBody>
            <a:bodyPr wrap="square" rtlCol="0">
              <a:spAutoFit/>
            </a:bodyPr>
            <a:lstStyle/>
            <a:p>
              <a:pPr algn="r"/>
              <a:r>
                <a:rPr lang="en-US" sz="2800" b="1" dirty="0">
                  <a:solidFill>
                    <a:schemeClr val="bg1"/>
                  </a:solidFill>
                  <a:latin typeface="Whitney Bold"/>
                  <a:cs typeface="Whitney Bold"/>
                </a:rPr>
                <a:t>POVERTY ALLEVIATION</a:t>
              </a:r>
            </a:p>
          </p:txBody>
        </p:sp>
        <p:pic>
          <p:nvPicPr>
            <p:cNvPr id="9" name="Picture 3" descr="woman reading to 4 other women"/>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1828"/>
            <a:stretch/>
          </p:blipFill>
          <p:spPr bwMode="auto">
            <a:xfrm>
              <a:off x="6461410" y="0"/>
              <a:ext cx="5788316" cy="3577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Rectangle 9"/>
            <p:cNvSpPr/>
            <p:nvPr/>
          </p:nvSpPr>
          <p:spPr>
            <a:xfrm>
              <a:off x="6461409" y="3577801"/>
              <a:ext cx="5788313" cy="3008015"/>
            </a:xfrm>
            <a:prstGeom prst="rect">
              <a:avLst/>
            </a:prstGeom>
            <a:solidFill>
              <a:schemeClr val="bg2">
                <a:alpha val="3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Whitney Bold"/>
                <a:cs typeface="Whitney Bold"/>
              </a:endParaRPr>
            </a:p>
          </p:txBody>
        </p:sp>
        <p:sp>
          <p:nvSpPr>
            <p:cNvPr id="11" name="TextBox 10"/>
            <p:cNvSpPr txBox="1"/>
            <p:nvPr/>
          </p:nvSpPr>
          <p:spPr>
            <a:xfrm>
              <a:off x="7449970" y="4036777"/>
              <a:ext cx="4590265" cy="2089490"/>
            </a:xfrm>
            <a:prstGeom prst="rect">
              <a:avLst/>
            </a:prstGeom>
          </p:spPr>
          <p:txBody>
            <a:bodyPr vert="horz" wrap="square" lIns="91440" tIns="45720" rIns="91440" bIns="45720" rtlCol="0" anchor="b" anchorCtr="0">
              <a:spAutoFit/>
            </a:bodyPr>
            <a:lstStyle/>
            <a:p>
              <a:pPr marR="0" algn="ctr" defTabSz="457200" rtl="0" eaLnBrk="1" fontAlgn="auto" latinLnBrk="0" hangingPunct="1">
                <a:lnSpc>
                  <a:spcPct val="80000"/>
                </a:lnSpc>
                <a:spcAft>
                  <a:spcPts val="0"/>
                </a:spcAft>
                <a:buClrTx/>
                <a:buSzTx/>
                <a:buFont typeface="Arial"/>
                <a:buNone/>
                <a:tabLst/>
              </a:pPr>
              <a:r>
                <a:rPr kumimoji="0" lang="en-US" sz="3200" b="1" u="none" strike="noStrike" kern="1200" cap="none" spc="0" normalizeH="0" baseline="0" noProof="0" dirty="0">
                  <a:ln>
                    <a:noFill/>
                  </a:ln>
                  <a:solidFill>
                    <a:schemeClr val="accent2"/>
                  </a:solidFill>
                  <a:effectLst/>
                  <a:uLnTx/>
                  <a:uFillTx/>
                  <a:latin typeface="Whitney Bold"/>
                  <a:ea typeface="+mn-ea"/>
                  <a:cs typeface="Whitney Bold"/>
                </a:rPr>
                <a:t>We</a:t>
              </a:r>
              <a:r>
                <a:rPr kumimoji="0" lang="en-US" sz="3200" b="1" u="none" strike="noStrike" kern="1200" cap="none" spc="0" normalizeH="0" noProof="0" dirty="0">
                  <a:ln>
                    <a:noFill/>
                  </a:ln>
                  <a:solidFill>
                    <a:schemeClr val="accent2"/>
                  </a:solidFill>
                  <a:effectLst/>
                  <a:uLnTx/>
                  <a:uFillTx/>
                  <a:latin typeface="Whitney Bold"/>
                  <a:ea typeface="+mn-ea"/>
                  <a:cs typeface="Whitney Bold"/>
                </a:rPr>
                <a:t> empower </a:t>
              </a:r>
              <a:r>
                <a:rPr kumimoji="0" lang="en-US" sz="3200" b="1" u="none" strike="noStrike" kern="1200" cap="none" spc="0" normalizeH="0" noProof="0" dirty="0" err="1">
                  <a:ln>
                    <a:noFill/>
                  </a:ln>
                  <a:solidFill>
                    <a:schemeClr val="accent2"/>
                  </a:solidFill>
                  <a:effectLst/>
                  <a:uLnTx/>
                  <a:uFillTx/>
                  <a:latin typeface="Whitney Bold"/>
                  <a:ea typeface="+mn-ea"/>
                  <a:cs typeface="Whitney Bold"/>
                </a:rPr>
                <a:t>commun</a:t>
              </a:r>
              <a:r>
                <a:rPr lang="en-US" sz="3200" b="1" dirty="0" err="1">
                  <a:solidFill>
                    <a:schemeClr val="accent2"/>
                  </a:solidFill>
                  <a:latin typeface="Whitney Bold"/>
                  <a:ea typeface="+mn-ea"/>
                  <a:cs typeface="Whitney Bold"/>
                </a:rPr>
                <a:t>ities</a:t>
              </a:r>
              <a:endParaRPr lang="en-US" sz="3200" b="1" dirty="0">
                <a:solidFill>
                  <a:schemeClr val="accent2"/>
                </a:solidFill>
                <a:latin typeface="Whitney Bold"/>
                <a:ea typeface="+mn-ea"/>
                <a:cs typeface="Whitney Bold"/>
              </a:endParaRPr>
            </a:p>
            <a:p>
              <a:pPr marR="0" algn="ctr" defTabSz="457200" rtl="0" eaLnBrk="1" fontAlgn="auto" latinLnBrk="0" hangingPunct="1">
                <a:lnSpc>
                  <a:spcPct val="80000"/>
                </a:lnSpc>
                <a:spcAft>
                  <a:spcPts val="0"/>
                </a:spcAft>
                <a:buClrTx/>
                <a:buSzTx/>
                <a:buFont typeface="Arial"/>
                <a:buNone/>
                <a:tabLst/>
              </a:pPr>
              <a:r>
                <a:rPr lang="en-US" sz="3200" b="1" dirty="0">
                  <a:solidFill>
                    <a:schemeClr val="accent2"/>
                  </a:solidFill>
                  <a:latin typeface="Whitney Bold"/>
                  <a:ea typeface="+mn-ea"/>
                  <a:cs typeface="Whitney Bold"/>
                </a:rPr>
                <a:t> with software</a:t>
              </a:r>
            </a:p>
            <a:p>
              <a:pPr marR="0" algn="ctr" defTabSz="457200" rtl="0" eaLnBrk="1" fontAlgn="auto" latinLnBrk="0" hangingPunct="1">
                <a:lnSpc>
                  <a:spcPct val="80000"/>
                </a:lnSpc>
                <a:spcAft>
                  <a:spcPts val="0"/>
                </a:spcAft>
                <a:buClrTx/>
                <a:buSzTx/>
                <a:buFont typeface="Arial"/>
                <a:buNone/>
                <a:tabLst/>
              </a:pPr>
              <a:r>
                <a:rPr lang="en-US" sz="3200" b="1" dirty="0">
                  <a:solidFill>
                    <a:schemeClr val="accent2"/>
                  </a:solidFill>
                  <a:latin typeface="Whitney Bold"/>
                  <a:ea typeface="+mn-ea"/>
                  <a:cs typeface="Whitney Bold"/>
                </a:rPr>
                <a:t>for social good</a:t>
              </a:r>
              <a:endParaRPr kumimoji="0" lang="en-US" sz="3200" b="1" u="none" strike="noStrike" kern="1200" cap="none" spc="0" normalizeH="0" baseline="0" noProof="0" dirty="0">
                <a:ln>
                  <a:noFill/>
                </a:ln>
                <a:solidFill>
                  <a:schemeClr val="accent2"/>
                </a:solidFill>
                <a:effectLst/>
                <a:uLnTx/>
                <a:uFillTx/>
                <a:latin typeface="Whitney Bold"/>
                <a:ea typeface="+mn-ea"/>
                <a:cs typeface="Whitney Bold"/>
              </a:endParaRPr>
            </a:p>
          </p:txBody>
        </p:sp>
        <p:sp>
          <p:nvSpPr>
            <p:cNvPr id="12" name="TextBox 11"/>
            <p:cNvSpPr txBox="1"/>
            <p:nvPr/>
          </p:nvSpPr>
          <p:spPr>
            <a:xfrm>
              <a:off x="7460603" y="2453623"/>
              <a:ext cx="5493397" cy="554392"/>
            </a:xfrm>
            <a:prstGeom prst="rect">
              <a:avLst/>
            </a:prstGeom>
            <a:noFill/>
          </p:spPr>
          <p:txBody>
            <a:bodyPr wrap="square" rtlCol="0">
              <a:spAutoFit/>
            </a:bodyPr>
            <a:lstStyle/>
            <a:p>
              <a:r>
                <a:rPr lang="en-US" sz="2800" b="1" dirty="0">
                  <a:solidFill>
                    <a:schemeClr val="bg1"/>
                  </a:solidFill>
                  <a:latin typeface="Whitney Bold"/>
                  <a:cs typeface="Whitney Bold"/>
                </a:rPr>
                <a:t>HUMAN RIGHTS</a:t>
              </a:r>
            </a:p>
          </p:txBody>
        </p:sp>
      </p:grpSp>
    </p:spTree>
    <p:extLst>
      <p:ext uri="{BB962C8B-B14F-4D97-AF65-F5344CB8AC3E}">
        <p14:creationId xmlns:p14="http://schemas.microsoft.com/office/powerpoint/2010/main" val="638866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a:t>
            </a:r>
          </a:p>
        </p:txBody>
      </p:sp>
      <p:pic>
        <p:nvPicPr>
          <p:cNvPr id="13" name="Picture Placeholder 5" descr="Young man touching a tablet">
            <a:extLst>
              <a:ext uri="{FF2B5EF4-FFF2-40B4-BE49-F238E27FC236}">
                <a16:creationId xmlns:a16="http://schemas.microsoft.com/office/drawing/2014/main" id="{7866F592-6A21-C845-A39F-9AB2303325D9}"/>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2686" b="2686"/>
          <a:stretch/>
        </p:blipFill>
        <p:spPr>
          <a:xfrm>
            <a:off x="0" y="0"/>
            <a:ext cx="12192000" cy="6505052"/>
          </a:xfrm>
          <a:prstGeom prst="rect">
            <a:avLst/>
          </a:prstGeom>
        </p:spPr>
      </p:pic>
      <p:sp>
        <p:nvSpPr>
          <p:cNvPr id="15" name="Rectangle 14">
            <a:extLst>
              <a:ext uri="{FF2B5EF4-FFF2-40B4-BE49-F238E27FC236}">
                <a16:creationId xmlns:a16="http://schemas.microsoft.com/office/drawing/2014/main" id="{ABED6441-F23B-5646-9F38-0DA9D3112FA3}"/>
              </a:ext>
            </a:extLst>
          </p:cNvPr>
          <p:cNvSpPr/>
          <p:nvPr/>
        </p:nvSpPr>
        <p:spPr>
          <a:xfrm rot="16200000">
            <a:off x="4810387" y="-876562"/>
            <a:ext cx="6505052" cy="8258173"/>
          </a:xfrm>
          <a:prstGeom prst="rect">
            <a:avLst/>
          </a:prstGeom>
          <a:gradFill flip="none" rotWithShape="1">
            <a:gsLst>
              <a:gs pos="0">
                <a:schemeClr val="tx1">
                  <a:lumMod val="0"/>
                </a:schemeClr>
              </a:gs>
              <a:gs pos="100000">
                <a:srgbClr val="FFFFFF">
                  <a:alpha val="0"/>
                  <a:lumMod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Whitney Bold"/>
              <a:cs typeface="Whitney Bold"/>
            </a:endParaRPr>
          </a:p>
        </p:txBody>
      </p:sp>
      <p:sp>
        <p:nvSpPr>
          <p:cNvPr id="16" name="TextBox 15">
            <a:extLst>
              <a:ext uri="{FF2B5EF4-FFF2-40B4-BE49-F238E27FC236}">
                <a16:creationId xmlns:a16="http://schemas.microsoft.com/office/drawing/2014/main" id="{CFFEAEB2-064C-2C4C-8311-AABEA27BCC99}"/>
              </a:ext>
            </a:extLst>
          </p:cNvPr>
          <p:cNvSpPr txBox="1"/>
          <p:nvPr/>
        </p:nvSpPr>
        <p:spPr>
          <a:xfrm>
            <a:off x="6089073" y="1981200"/>
            <a:ext cx="5867400" cy="1865126"/>
          </a:xfrm>
          <a:prstGeom prst="rect">
            <a:avLst/>
          </a:prstGeom>
          <a:solidFill>
            <a:schemeClr val="bg2">
              <a:alpha val="34000"/>
            </a:schemeClr>
          </a:solidFill>
        </p:spPr>
        <p:txBody>
          <a:bodyPr wrap="square" rtlCol="0" anchor="t">
            <a:spAutoFit/>
          </a:bodyPr>
          <a:lstStyle/>
          <a:p>
            <a:pPr>
              <a:lnSpc>
                <a:spcPct val="80000"/>
              </a:lnSpc>
            </a:pPr>
            <a:r>
              <a:rPr lang="en-US" sz="3600" b="1" dirty="0">
                <a:solidFill>
                  <a:schemeClr val="accent2"/>
                </a:solidFill>
                <a:latin typeface="Whitney Bold"/>
                <a:cs typeface="Whitney Bold"/>
              </a:rPr>
              <a:t>We serve as a bridge </a:t>
            </a:r>
            <a:r>
              <a:rPr lang="en-US" sz="3600" dirty="0">
                <a:solidFill>
                  <a:schemeClr val="bg1"/>
                </a:solidFill>
                <a:latin typeface="Whitney Bold"/>
                <a:cs typeface="Whitney Bold"/>
              </a:rPr>
              <a:t>between the social sector and Silicon Valley to </a:t>
            </a:r>
          </a:p>
          <a:p>
            <a:pPr>
              <a:lnSpc>
                <a:spcPct val="80000"/>
              </a:lnSpc>
            </a:pPr>
            <a:r>
              <a:rPr lang="en-US" sz="3600" dirty="0">
                <a:solidFill>
                  <a:schemeClr val="bg1"/>
                </a:solidFill>
                <a:latin typeface="Whitney Bold"/>
                <a:cs typeface="Whitney Bold"/>
              </a:rPr>
              <a:t>drive lasting social change</a:t>
            </a:r>
          </a:p>
        </p:txBody>
      </p:sp>
    </p:spTree>
    <p:extLst>
      <p:ext uri="{BB962C8B-B14F-4D97-AF65-F5344CB8AC3E}">
        <p14:creationId xmlns:p14="http://schemas.microsoft.com/office/powerpoint/2010/main" val="3963541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Bookshare</a:t>
            </a:r>
            <a:r>
              <a:rPr lang="en-US" dirty="0"/>
              <a:t> Statistics</a:t>
            </a:r>
          </a:p>
        </p:txBody>
      </p:sp>
      <p:pic>
        <p:nvPicPr>
          <p:cNvPr id="13" name="Picture Placeholder 3" descr="Young girl looking at a tablet">
            <a:extLst>
              <a:ext uri="{FF2B5EF4-FFF2-40B4-BE49-F238E27FC236}">
                <a16:creationId xmlns:a16="http://schemas.microsoft.com/office/drawing/2014/main" id="{AFDADDD6-E83B-B64D-BFFF-AA7921F1F0D0}"/>
              </a:ext>
            </a:extLst>
          </p:cNvPr>
          <p:cNvPicPr>
            <a:picLocks noChangeAspect="1"/>
          </p:cNvPicPr>
          <p:nvPr/>
        </p:nvPicPr>
        <p:blipFill>
          <a:blip r:embed="rId3">
            <a:extLst>
              <a:ext uri="{28A0092B-C50C-407E-A947-70E740481C1C}">
                <a14:useLocalDpi xmlns:a14="http://schemas.microsoft.com/office/drawing/2010/main" val="0"/>
              </a:ext>
            </a:extLst>
          </a:blip>
          <a:srcRect l="10469" r="10469"/>
          <a:stretch>
            <a:fillRect/>
          </a:stretch>
        </p:blipFill>
        <p:spPr>
          <a:xfrm>
            <a:off x="0" y="-533400"/>
            <a:ext cx="12192000" cy="7591689"/>
          </a:xfrm>
          <a:prstGeom prst="rect">
            <a:avLst/>
          </a:prstGeom>
        </p:spPr>
      </p:pic>
      <p:sp>
        <p:nvSpPr>
          <p:cNvPr id="15" name="Content Placeholder 2">
            <a:extLst>
              <a:ext uri="{FF2B5EF4-FFF2-40B4-BE49-F238E27FC236}">
                <a16:creationId xmlns:a16="http://schemas.microsoft.com/office/drawing/2014/main" id="{D3824E71-4169-D546-82E7-F2C1A8D9A5F8}"/>
              </a:ext>
            </a:extLst>
          </p:cNvPr>
          <p:cNvSpPr txBox="1">
            <a:spLocks/>
          </p:cNvSpPr>
          <p:nvPr/>
        </p:nvSpPr>
        <p:spPr>
          <a:xfrm>
            <a:off x="228600" y="2581128"/>
            <a:ext cx="7391400" cy="3505200"/>
          </a:xfrm>
          <a:prstGeom prst="rect">
            <a:avLst/>
          </a:prstGeom>
          <a:solidFill>
            <a:schemeClr val="bg2">
              <a:alpha val="10000"/>
            </a:schemeClr>
          </a:solidFill>
        </p:spPr>
        <p:txBody>
          <a:bodyPr/>
          <a:lstStyle>
            <a:lvl1pPr marL="342900" indent="-342900" algn="l" defTabSz="457200" rtl="0" eaLnBrk="1" fontAlgn="base" hangingPunct="1">
              <a:spcBef>
                <a:spcPct val="0"/>
              </a:spcBef>
              <a:spcAft>
                <a:spcPts val="800"/>
              </a:spcAft>
              <a:buClr>
                <a:schemeClr val="accent1"/>
              </a:buClr>
              <a:buSzPct val="80000"/>
              <a:buFont typeface="Lucida Grande" charset="0"/>
              <a:buChar char="●"/>
              <a:defRPr sz="2400" kern="1200">
                <a:solidFill>
                  <a:schemeClr val="tx1"/>
                </a:solidFill>
                <a:latin typeface="Whitney Book"/>
                <a:ea typeface="MS PGothic" pitchFamily="34" charset="-128"/>
                <a:cs typeface="Whitney Book"/>
              </a:defRPr>
            </a:lvl1pPr>
            <a:lvl2pPr marL="742950" indent="-285750" algn="l" defTabSz="457200" rtl="0" eaLnBrk="1" fontAlgn="base" hangingPunct="1">
              <a:spcBef>
                <a:spcPct val="0"/>
              </a:spcBef>
              <a:spcAft>
                <a:spcPts val="800"/>
              </a:spcAft>
              <a:buFont typeface="Arial" pitchFamily="34" charset="0"/>
              <a:buChar char="–"/>
              <a:defRPr sz="2000" kern="1200">
                <a:solidFill>
                  <a:schemeClr val="tx1"/>
                </a:solidFill>
                <a:latin typeface="Whitney Book"/>
                <a:ea typeface="Whitney Book"/>
                <a:cs typeface="Whitney Book"/>
              </a:defRPr>
            </a:lvl2pPr>
            <a:lvl3pPr marL="11430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3pPr>
            <a:lvl4pPr marL="16002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4pPr>
            <a:lvl5pPr marL="20574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chemeClr val="bg1"/>
              </a:buClr>
              <a:buNone/>
            </a:pPr>
            <a:r>
              <a:rPr lang="en-US" sz="3200" b="1" dirty="0">
                <a:solidFill>
                  <a:schemeClr val="accent5">
                    <a:lumMod val="20000"/>
                    <a:lumOff val="80000"/>
                  </a:schemeClr>
                </a:solidFill>
              </a:rPr>
              <a:t>15</a:t>
            </a:r>
            <a:r>
              <a:rPr lang="en-US" sz="3200" b="1" dirty="0">
                <a:solidFill>
                  <a:schemeClr val="accent5">
                    <a:lumMod val="40000"/>
                    <a:lumOff val="60000"/>
                  </a:schemeClr>
                </a:solidFill>
              </a:rPr>
              <a:t> </a:t>
            </a:r>
            <a:r>
              <a:rPr lang="en-US" sz="3200" b="1" dirty="0">
                <a:solidFill>
                  <a:schemeClr val="accent5">
                    <a:lumMod val="20000"/>
                    <a:lumOff val="80000"/>
                  </a:schemeClr>
                </a:solidFill>
              </a:rPr>
              <a:t>Million+</a:t>
            </a:r>
            <a:r>
              <a:rPr lang="en-US" sz="3200" b="1" dirty="0">
                <a:solidFill>
                  <a:schemeClr val="accent5">
                    <a:lumMod val="40000"/>
                    <a:lumOff val="60000"/>
                  </a:schemeClr>
                </a:solidFill>
              </a:rPr>
              <a:t> </a:t>
            </a:r>
            <a:r>
              <a:rPr lang="en-US" sz="3200" dirty="0">
                <a:solidFill>
                  <a:schemeClr val="bg1"/>
                </a:solidFill>
              </a:rPr>
              <a:t>accessible ebooks delivered</a:t>
            </a:r>
          </a:p>
          <a:p>
            <a:pPr marL="0" indent="0">
              <a:buClr>
                <a:schemeClr val="bg1"/>
              </a:buClr>
              <a:buNone/>
            </a:pPr>
            <a:r>
              <a:rPr lang="en-US" sz="3200" b="1" dirty="0">
                <a:solidFill>
                  <a:schemeClr val="accent5">
                    <a:lumMod val="20000"/>
                    <a:lumOff val="80000"/>
                  </a:schemeClr>
                </a:solidFill>
              </a:rPr>
              <a:t>700,000</a:t>
            </a:r>
            <a:r>
              <a:rPr lang="en-US" sz="3200" b="1" dirty="0">
                <a:solidFill>
                  <a:schemeClr val="accent2"/>
                </a:solidFill>
              </a:rPr>
              <a:t> </a:t>
            </a:r>
            <a:r>
              <a:rPr lang="en-US" sz="3200" dirty="0" err="1">
                <a:solidFill>
                  <a:schemeClr val="bg1"/>
                </a:solidFill>
              </a:rPr>
              <a:t>Bookshare</a:t>
            </a:r>
            <a:r>
              <a:rPr lang="en-US" sz="3200" dirty="0">
                <a:solidFill>
                  <a:schemeClr val="bg1"/>
                </a:solidFill>
              </a:rPr>
              <a:t> users</a:t>
            </a:r>
          </a:p>
          <a:p>
            <a:pPr marL="0" indent="0">
              <a:buClr>
                <a:schemeClr val="bg1"/>
              </a:buClr>
              <a:buNone/>
            </a:pPr>
            <a:r>
              <a:rPr lang="en-US" sz="3200" b="1" dirty="0">
                <a:solidFill>
                  <a:schemeClr val="accent5">
                    <a:lumMod val="20000"/>
                    <a:lumOff val="80000"/>
                  </a:schemeClr>
                </a:solidFill>
              </a:rPr>
              <a:t>780,000+ </a:t>
            </a:r>
            <a:r>
              <a:rPr lang="en-US" sz="3200" dirty="0">
                <a:solidFill>
                  <a:schemeClr val="bg1"/>
                </a:solidFill>
              </a:rPr>
              <a:t>Books</a:t>
            </a:r>
          </a:p>
          <a:p>
            <a:pPr marL="0" indent="0">
              <a:buClr>
                <a:schemeClr val="bg1"/>
              </a:buClr>
              <a:buNone/>
            </a:pPr>
            <a:r>
              <a:rPr lang="en-US" sz="3200" b="1" dirty="0">
                <a:solidFill>
                  <a:schemeClr val="accent5">
                    <a:lumMod val="20000"/>
                    <a:lumOff val="80000"/>
                  </a:schemeClr>
                </a:solidFill>
              </a:rPr>
              <a:t>870</a:t>
            </a:r>
            <a:r>
              <a:rPr lang="en-US" sz="3200" dirty="0">
                <a:solidFill>
                  <a:schemeClr val="bg1"/>
                </a:solidFill>
              </a:rPr>
              <a:t> publisher partners</a:t>
            </a:r>
          </a:p>
          <a:p>
            <a:pPr marL="0" indent="0">
              <a:buClr>
                <a:schemeClr val="bg1"/>
              </a:buClr>
              <a:buNone/>
            </a:pPr>
            <a:r>
              <a:rPr lang="en-US" sz="3200" b="1" dirty="0">
                <a:solidFill>
                  <a:schemeClr val="accent5">
                    <a:lumMod val="20000"/>
                    <a:lumOff val="80000"/>
                  </a:schemeClr>
                </a:solidFill>
              </a:rPr>
              <a:t>47</a:t>
            </a:r>
            <a:r>
              <a:rPr lang="en-US" sz="3200" dirty="0">
                <a:solidFill>
                  <a:schemeClr val="accent2"/>
                </a:solidFill>
              </a:rPr>
              <a:t> </a:t>
            </a:r>
            <a:r>
              <a:rPr lang="en-US" sz="3200" dirty="0">
                <a:solidFill>
                  <a:schemeClr val="bg1"/>
                </a:solidFill>
              </a:rPr>
              <a:t>languages</a:t>
            </a:r>
          </a:p>
        </p:txBody>
      </p:sp>
      <p:pic>
        <p:nvPicPr>
          <p:cNvPr id="5" name="Picture 4" descr="Logo: Bookshare - A Benetech Initiative">
            <a:extLst>
              <a:ext uri="{FF2B5EF4-FFF2-40B4-BE49-F238E27FC236}">
                <a16:creationId xmlns:a16="http://schemas.microsoft.com/office/drawing/2014/main" id="{102BDCBE-169F-1C45-98A9-A026B89AE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50800"/>
            <a:ext cx="6284843" cy="1558367"/>
          </a:xfrm>
          <a:prstGeom prst="rect">
            <a:avLst/>
          </a:prstGeom>
        </p:spPr>
      </p:pic>
    </p:spTree>
    <p:extLst>
      <p:ext uri="{BB962C8B-B14F-4D97-AF65-F5344CB8AC3E}">
        <p14:creationId xmlns:p14="http://schemas.microsoft.com/office/powerpoint/2010/main" val="239078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Rights</a:t>
            </a:r>
          </a:p>
        </p:txBody>
      </p:sp>
      <p:pic>
        <p:nvPicPr>
          <p:cNvPr id="13" name="Picture Placeholder 4" descr="young man holding up a book which reads &quot; Uganda Report of Violations Based on Gender Identity and sexual orientation">
            <a:extLst>
              <a:ext uri="{FF2B5EF4-FFF2-40B4-BE49-F238E27FC236}">
                <a16:creationId xmlns:a16="http://schemas.microsoft.com/office/drawing/2014/main" id="{9E45BF81-6F57-114A-B1CE-145990BDD595}"/>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6296"/>
          <a:stretch/>
        </p:blipFill>
        <p:spPr>
          <a:xfrm>
            <a:off x="0" y="0"/>
            <a:ext cx="12192000" cy="6505052"/>
          </a:xfrm>
          <a:prstGeom prst="rect">
            <a:avLst/>
          </a:prstGeom>
        </p:spPr>
      </p:pic>
      <p:sp>
        <p:nvSpPr>
          <p:cNvPr id="15" name="Rectangle 14">
            <a:extLst>
              <a:ext uri="{FF2B5EF4-FFF2-40B4-BE49-F238E27FC236}">
                <a16:creationId xmlns:a16="http://schemas.microsoft.com/office/drawing/2014/main" id="{C0F6859E-962B-DD41-85D9-294236E31434}"/>
              </a:ext>
            </a:extLst>
          </p:cNvPr>
          <p:cNvSpPr/>
          <p:nvPr/>
        </p:nvSpPr>
        <p:spPr>
          <a:xfrm rot="16200000">
            <a:off x="4810387" y="-876562"/>
            <a:ext cx="6505052" cy="8258173"/>
          </a:xfrm>
          <a:prstGeom prst="rect">
            <a:avLst/>
          </a:prstGeom>
          <a:gradFill flip="none" rotWithShape="1">
            <a:gsLst>
              <a:gs pos="0">
                <a:schemeClr val="tx1">
                  <a:lumMod val="0"/>
                </a:schemeClr>
              </a:gs>
              <a:gs pos="100000">
                <a:srgbClr val="FFFFFF">
                  <a:alpha val="0"/>
                  <a:lumMod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Whitney Bold"/>
              <a:cs typeface="Whitney Bold"/>
            </a:endParaRPr>
          </a:p>
        </p:txBody>
      </p:sp>
      <p:sp>
        <p:nvSpPr>
          <p:cNvPr id="16" name="TextBox 15">
            <a:extLst>
              <a:ext uri="{FF2B5EF4-FFF2-40B4-BE49-F238E27FC236}">
                <a16:creationId xmlns:a16="http://schemas.microsoft.com/office/drawing/2014/main" id="{3BAC7D26-7FB5-E849-9E0C-A08AB69473FC}"/>
              </a:ext>
            </a:extLst>
          </p:cNvPr>
          <p:cNvSpPr txBox="1"/>
          <p:nvPr/>
        </p:nvSpPr>
        <p:spPr>
          <a:xfrm>
            <a:off x="5715001" y="989575"/>
            <a:ext cx="4876799" cy="2640723"/>
          </a:xfrm>
          <a:prstGeom prst="rect">
            <a:avLst/>
          </a:prstGeom>
          <a:solidFill>
            <a:schemeClr val="bg2">
              <a:alpha val="21000"/>
            </a:schemeClr>
          </a:solidFill>
        </p:spPr>
        <p:txBody>
          <a:bodyPr wrap="square" rtlCol="0">
            <a:spAutoFit/>
          </a:bodyPr>
          <a:lstStyle/>
          <a:p>
            <a:pPr algn="ctr">
              <a:lnSpc>
                <a:spcPct val="90000"/>
              </a:lnSpc>
            </a:pPr>
            <a:r>
              <a:rPr lang="en-US" sz="4000" b="1" dirty="0">
                <a:solidFill>
                  <a:schemeClr val="accent2"/>
                </a:solidFill>
                <a:latin typeface="Whitney Bold"/>
                <a:cs typeface="Whitney Bold"/>
              </a:rPr>
              <a:t>50+ Countries</a:t>
            </a:r>
          </a:p>
          <a:p>
            <a:pPr>
              <a:lnSpc>
                <a:spcPct val="90000"/>
              </a:lnSpc>
            </a:pPr>
            <a:r>
              <a:rPr lang="en-US" sz="3600" dirty="0">
                <a:solidFill>
                  <a:schemeClr val="bg1"/>
                </a:solidFill>
                <a:latin typeface="Whitney Bold"/>
                <a:cs typeface="Whitney Bold"/>
              </a:rPr>
              <a:t>Thousands of human rights activists securely documented violations</a:t>
            </a:r>
          </a:p>
        </p:txBody>
      </p:sp>
    </p:spTree>
    <p:extLst>
      <p:ext uri="{BB962C8B-B14F-4D97-AF65-F5344CB8AC3E}">
        <p14:creationId xmlns:p14="http://schemas.microsoft.com/office/powerpoint/2010/main" val="354098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Services</a:t>
            </a:r>
          </a:p>
        </p:txBody>
      </p:sp>
      <p:pic>
        <p:nvPicPr>
          <p:cNvPr id="13" name="Picture Placeholder 2" descr="Woman in a grocery store">
            <a:extLst>
              <a:ext uri="{FF2B5EF4-FFF2-40B4-BE49-F238E27FC236}">
                <a16:creationId xmlns:a16="http://schemas.microsoft.com/office/drawing/2014/main" id="{69611C78-68F0-B94F-A533-3F6825C4253E}"/>
              </a:ext>
            </a:extLst>
          </p:cNvPr>
          <p:cNvPicPr>
            <a:picLocks noChangeAspect="1"/>
          </p:cNvPicPr>
          <p:nvPr/>
        </p:nvPicPr>
        <p:blipFill>
          <a:blip r:embed="rId3">
            <a:extLst>
              <a:ext uri="{28A0092B-C50C-407E-A947-70E740481C1C}">
                <a14:useLocalDpi xmlns:a14="http://schemas.microsoft.com/office/drawing/2010/main" val="0"/>
              </a:ext>
            </a:extLst>
          </a:blip>
          <a:srcRect l="20678" r="20678"/>
          <a:stretch>
            <a:fillRect/>
          </a:stretch>
        </p:blipFill>
        <p:spPr>
          <a:xfrm>
            <a:off x="0" y="0"/>
            <a:ext cx="12192000" cy="6505052"/>
          </a:xfrm>
          <a:prstGeom prst="rect">
            <a:avLst/>
          </a:prstGeom>
        </p:spPr>
      </p:pic>
      <p:sp>
        <p:nvSpPr>
          <p:cNvPr id="15" name="TextBox 14">
            <a:extLst>
              <a:ext uri="{FF2B5EF4-FFF2-40B4-BE49-F238E27FC236}">
                <a16:creationId xmlns:a16="http://schemas.microsoft.com/office/drawing/2014/main" id="{B73EAC13-36AF-7D4D-8A16-D5C97A767754}"/>
              </a:ext>
            </a:extLst>
          </p:cNvPr>
          <p:cNvSpPr txBox="1"/>
          <p:nvPr/>
        </p:nvSpPr>
        <p:spPr>
          <a:xfrm>
            <a:off x="6019800" y="381000"/>
            <a:ext cx="5029200" cy="2363724"/>
          </a:xfrm>
          <a:prstGeom prst="rect">
            <a:avLst/>
          </a:prstGeom>
          <a:solidFill>
            <a:schemeClr val="bg2">
              <a:alpha val="76000"/>
            </a:schemeClr>
          </a:solidFill>
        </p:spPr>
        <p:txBody>
          <a:bodyPr wrap="square" rtlCol="0">
            <a:spAutoFit/>
          </a:bodyPr>
          <a:lstStyle/>
          <a:p>
            <a:pPr algn="ctr">
              <a:lnSpc>
                <a:spcPct val="90000"/>
              </a:lnSpc>
            </a:pPr>
            <a:r>
              <a:rPr lang="en-US" sz="4400" b="1" dirty="0">
                <a:solidFill>
                  <a:schemeClr val="accent2"/>
                </a:solidFill>
                <a:latin typeface="Whitney Bold"/>
                <a:cs typeface="Whitney Bold"/>
              </a:rPr>
              <a:t>1.7 Million</a:t>
            </a:r>
          </a:p>
          <a:p>
            <a:pPr>
              <a:lnSpc>
                <a:spcPct val="90000"/>
              </a:lnSpc>
            </a:pPr>
            <a:r>
              <a:rPr lang="en-US" sz="3600" dirty="0">
                <a:solidFill>
                  <a:schemeClr val="tx2">
                    <a:lumMod val="75000"/>
                    <a:lumOff val="25000"/>
                  </a:schemeClr>
                </a:solidFill>
                <a:latin typeface="Whitney Bold"/>
                <a:cs typeface="Whitney Bold"/>
              </a:rPr>
              <a:t>People in the Bay Area with better access to human services*</a:t>
            </a:r>
          </a:p>
          <a:p>
            <a:pPr algn="r">
              <a:lnSpc>
                <a:spcPct val="90000"/>
              </a:lnSpc>
            </a:pPr>
            <a:r>
              <a:rPr lang="en-US" sz="1200" dirty="0">
                <a:solidFill>
                  <a:schemeClr val="tx2">
                    <a:lumMod val="75000"/>
                    <a:lumOff val="25000"/>
                  </a:schemeClr>
                </a:solidFill>
                <a:latin typeface="Whitney Bold"/>
                <a:cs typeface="Whitney Bold"/>
              </a:rPr>
              <a:t>*Projected</a:t>
            </a:r>
          </a:p>
        </p:txBody>
      </p:sp>
    </p:spTree>
    <p:extLst>
      <p:ext uri="{BB962C8B-B14F-4D97-AF65-F5344CB8AC3E}">
        <p14:creationId xmlns:p14="http://schemas.microsoft.com/office/powerpoint/2010/main" val="9106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Outreach</a:t>
            </a:r>
          </a:p>
        </p:txBody>
      </p:sp>
      <p:pic>
        <p:nvPicPr>
          <p:cNvPr id="13" name="Picture Placeholder 4" descr="Benetech employee looking at a group of folks who are looking at tablets">
            <a:extLst>
              <a:ext uri="{FF2B5EF4-FFF2-40B4-BE49-F238E27FC236}">
                <a16:creationId xmlns:a16="http://schemas.microsoft.com/office/drawing/2014/main" id="{2416CA99-5AA2-E049-BEBF-AD13BDAB8C80}"/>
              </a:ext>
            </a:extLst>
          </p:cNvPr>
          <p:cNvPicPr>
            <a:picLocks noChangeAspect="1"/>
          </p:cNvPicPr>
          <p:nvPr/>
        </p:nvPicPr>
        <p:blipFill>
          <a:blip r:embed="rId3" cstate="email">
            <a:extLst>
              <a:ext uri="{28A0092B-C50C-407E-A947-70E740481C1C}">
                <a14:useLocalDpi xmlns:a14="http://schemas.microsoft.com/office/drawing/2010/main" val="0"/>
              </a:ext>
            </a:extLst>
          </a:blip>
          <a:srcRect l="3367" r="3367"/>
          <a:stretch>
            <a:fillRect/>
          </a:stretch>
        </p:blipFill>
        <p:spPr>
          <a:xfrm>
            <a:off x="0" y="0"/>
            <a:ext cx="12192000" cy="6505052"/>
          </a:xfrm>
          <a:prstGeom prst="rect">
            <a:avLst/>
          </a:prstGeom>
        </p:spPr>
      </p:pic>
      <p:sp>
        <p:nvSpPr>
          <p:cNvPr id="16" name="Rectangle 15">
            <a:extLst>
              <a:ext uri="{FF2B5EF4-FFF2-40B4-BE49-F238E27FC236}">
                <a16:creationId xmlns:a16="http://schemas.microsoft.com/office/drawing/2014/main" id="{703D2276-C1CF-C940-B65E-A50BB381365D}"/>
              </a:ext>
            </a:extLst>
          </p:cNvPr>
          <p:cNvSpPr/>
          <p:nvPr/>
        </p:nvSpPr>
        <p:spPr>
          <a:xfrm rot="10800000">
            <a:off x="1524000" y="0"/>
            <a:ext cx="9144000" cy="2716212"/>
          </a:xfrm>
          <a:prstGeom prst="rect">
            <a:avLst/>
          </a:prstGeom>
          <a:gradFill flip="none" rotWithShape="1">
            <a:gsLst>
              <a:gs pos="0">
                <a:schemeClr val="tx1">
                  <a:lumMod val="0"/>
                </a:schemeClr>
              </a:gs>
              <a:gs pos="100000">
                <a:srgbClr val="FFFFFF">
                  <a:alpha val="0"/>
                  <a:lumMod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Whitney Bold"/>
              <a:cs typeface="Whitney Bold"/>
            </a:endParaRPr>
          </a:p>
        </p:txBody>
      </p:sp>
      <p:sp>
        <p:nvSpPr>
          <p:cNvPr id="15" name="TextBox 14">
            <a:extLst>
              <a:ext uri="{FF2B5EF4-FFF2-40B4-BE49-F238E27FC236}">
                <a16:creationId xmlns:a16="http://schemas.microsoft.com/office/drawing/2014/main" id="{F806CB97-02EC-F547-8C24-105DB5563C89}"/>
              </a:ext>
            </a:extLst>
          </p:cNvPr>
          <p:cNvSpPr txBox="1"/>
          <p:nvPr/>
        </p:nvSpPr>
        <p:spPr>
          <a:xfrm>
            <a:off x="1704311" y="283978"/>
            <a:ext cx="8422777" cy="1077218"/>
          </a:xfrm>
          <a:prstGeom prst="rect">
            <a:avLst/>
          </a:prstGeom>
          <a:noFill/>
        </p:spPr>
        <p:txBody>
          <a:bodyPr wrap="square" rtlCol="0">
            <a:spAutoFit/>
          </a:bodyPr>
          <a:lstStyle/>
          <a:p>
            <a:pPr>
              <a:lnSpc>
                <a:spcPct val="80000"/>
              </a:lnSpc>
            </a:pPr>
            <a:r>
              <a:rPr lang="en-US" sz="4000" b="1" dirty="0">
                <a:solidFill>
                  <a:schemeClr val="accent2"/>
                </a:solidFill>
                <a:latin typeface="Whitney Bold"/>
                <a:cs typeface="Whitney Bold"/>
              </a:rPr>
              <a:t>We advise, build and foster </a:t>
            </a:r>
            <a:r>
              <a:rPr lang="en-US" sz="4000" dirty="0">
                <a:solidFill>
                  <a:schemeClr val="bg1"/>
                </a:solidFill>
                <a:latin typeface="Whitney Bold"/>
                <a:cs typeface="Whitney Bold"/>
              </a:rPr>
              <a:t>the</a:t>
            </a:r>
            <a:r>
              <a:rPr lang="en-US" sz="4000" b="1" dirty="0">
                <a:solidFill>
                  <a:schemeClr val="accent2"/>
                </a:solidFill>
                <a:latin typeface="Whitney Bold"/>
                <a:cs typeface="Whitney Bold"/>
              </a:rPr>
              <a:t>  </a:t>
            </a:r>
            <a:r>
              <a:rPr lang="en-US" sz="4000" dirty="0">
                <a:solidFill>
                  <a:schemeClr val="bg1"/>
                </a:solidFill>
                <a:latin typeface="Whitney Bold"/>
                <a:cs typeface="Whitney Bold"/>
              </a:rPr>
              <a:t>software for social good ecosystem. </a:t>
            </a:r>
          </a:p>
        </p:txBody>
      </p:sp>
    </p:spTree>
    <p:extLst>
      <p:ext uri="{BB962C8B-B14F-4D97-AF65-F5344CB8AC3E}">
        <p14:creationId xmlns:p14="http://schemas.microsoft.com/office/powerpoint/2010/main" val="348938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30409" y="5458362"/>
            <a:ext cx="5943600" cy="1323439"/>
          </a:xfrm>
          <a:prstGeom prst="rect">
            <a:avLst/>
          </a:prstGeom>
          <a:ln>
            <a:solidFill>
              <a:schemeClr val="tx1"/>
            </a:solidFill>
          </a:ln>
        </p:spPr>
        <p:txBody>
          <a:bodyPr wrap="square">
            <a:spAutoFit/>
          </a:bodyPr>
          <a:lstStyle/>
          <a:p>
            <a:pPr>
              <a:defRPr/>
            </a:pPr>
            <a:r>
              <a:rPr lang="en-US" altLang="en-US" sz="1600" b="1" dirty="0">
                <a:latin typeface="Whitney"/>
              </a:rPr>
              <a:t>Data for Inclusion:  </a:t>
            </a:r>
            <a:r>
              <a:rPr lang="en-US" altLang="en-US" sz="1600" dirty="0">
                <a:latin typeface="Whitney"/>
              </a:rPr>
              <a:t>Giving people with disabilities a voice as they seek employment and education</a:t>
            </a:r>
          </a:p>
          <a:p>
            <a:pPr>
              <a:defRPr/>
            </a:pPr>
            <a:endParaRPr lang="en-US" sz="1600" dirty="0">
              <a:latin typeface="Whitney"/>
            </a:endParaRPr>
          </a:p>
          <a:p>
            <a:pPr>
              <a:defRPr/>
            </a:pPr>
            <a:r>
              <a:rPr lang="en-US" sz="1600" dirty="0">
                <a:latin typeface="Whitney"/>
              </a:rPr>
              <a:t>People with disabilities and disabled persons’ organizations can provide firsthand reports of the issues they face.</a:t>
            </a:r>
            <a:endParaRPr lang="en-US" altLang="en-US" sz="1600" dirty="0">
              <a:solidFill>
                <a:srgbClr val="C00000"/>
              </a:solidFill>
              <a:latin typeface="Whitney"/>
            </a:endParaRPr>
          </a:p>
        </p:txBody>
      </p:sp>
      <p:pic>
        <p:nvPicPr>
          <p:cNvPr id="7" name="Picture 6" descr="Woman reading something in an outdoor market."/>
          <p:cNvPicPr>
            <a:picLocks noChangeAspect="1"/>
          </p:cNvPicPr>
          <p:nvPr/>
        </p:nvPicPr>
        <p:blipFill>
          <a:blip r:embed="rId3"/>
          <a:stretch>
            <a:fillRect/>
          </a:stretch>
        </p:blipFill>
        <p:spPr>
          <a:xfrm>
            <a:off x="2087765" y="5482571"/>
            <a:ext cx="2142490" cy="1249786"/>
          </a:xfrm>
          <a:prstGeom prst="rect">
            <a:avLst/>
          </a:prstGeom>
        </p:spPr>
      </p:pic>
      <p:sp>
        <p:nvSpPr>
          <p:cNvPr id="3" name="Rectangle 2"/>
          <p:cNvSpPr/>
          <p:nvPr/>
        </p:nvSpPr>
        <p:spPr>
          <a:xfrm>
            <a:off x="4319418" y="4154553"/>
            <a:ext cx="5943600" cy="1077218"/>
          </a:xfrm>
          <a:prstGeom prst="rect">
            <a:avLst/>
          </a:prstGeom>
          <a:ln>
            <a:solidFill>
              <a:schemeClr val="tx1"/>
            </a:solidFill>
          </a:ln>
        </p:spPr>
        <p:txBody>
          <a:bodyPr wrap="square">
            <a:spAutoFit/>
          </a:bodyPr>
          <a:lstStyle/>
          <a:p>
            <a:pPr>
              <a:defRPr/>
            </a:pPr>
            <a:r>
              <a:rPr lang="en-US" altLang="en-US" sz="1600" b="1" dirty="0">
                <a:latin typeface="Whitney"/>
              </a:rPr>
              <a:t>Benetech Service Net: </a:t>
            </a:r>
            <a:r>
              <a:rPr lang="en-US" altLang="en-US" sz="1600" dirty="0">
                <a:latin typeface="Whitney"/>
              </a:rPr>
              <a:t>Strengthening the social safety net</a:t>
            </a:r>
          </a:p>
          <a:p>
            <a:pPr>
              <a:defRPr/>
            </a:pPr>
            <a:endParaRPr lang="en-US" altLang="en-US" sz="1600" b="1" dirty="0">
              <a:latin typeface="Whitney"/>
            </a:endParaRPr>
          </a:p>
          <a:p>
            <a:pPr>
              <a:defRPr/>
            </a:pPr>
            <a:r>
              <a:rPr lang="en-US" altLang="en-US" sz="1600" dirty="0">
                <a:latin typeface="Whitney"/>
              </a:rPr>
              <a:t>Data exchange platform that allows for more accurate, timely, and cost-effective management of social services resource information.</a:t>
            </a:r>
            <a:endParaRPr lang="en-US" altLang="en-US" sz="1600" dirty="0">
              <a:solidFill>
                <a:srgbClr val="C00000"/>
              </a:solidFill>
              <a:latin typeface="Whitney"/>
            </a:endParaRPr>
          </a:p>
        </p:txBody>
      </p:sp>
      <p:pic>
        <p:nvPicPr>
          <p:cNvPr id="20" name="Picture 19" descr="Man sitting with head down hold his hand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043474" y="4052324"/>
            <a:ext cx="2186781" cy="1281677"/>
          </a:xfrm>
          <a:prstGeom prst="rect">
            <a:avLst/>
          </a:prstGeom>
        </p:spPr>
      </p:pic>
      <p:sp>
        <p:nvSpPr>
          <p:cNvPr id="2" name="Rectangle 1"/>
          <p:cNvSpPr/>
          <p:nvPr/>
        </p:nvSpPr>
        <p:spPr>
          <a:xfrm>
            <a:off x="4336576" y="2419857"/>
            <a:ext cx="5937433" cy="1508105"/>
          </a:xfrm>
          <a:prstGeom prst="rect">
            <a:avLst/>
          </a:prstGeom>
          <a:ln>
            <a:solidFill>
              <a:schemeClr val="tx1"/>
            </a:solidFill>
          </a:ln>
        </p:spPr>
        <p:txBody>
          <a:bodyPr wrap="square">
            <a:spAutoFit/>
          </a:bodyPr>
          <a:lstStyle/>
          <a:p>
            <a:pPr>
              <a:defRPr/>
            </a:pPr>
            <a:r>
              <a:rPr lang="en-US" altLang="en-US" sz="1600" b="1" dirty="0">
                <a:latin typeface="Whitney"/>
              </a:rPr>
              <a:t>DIAGRAM Center: </a:t>
            </a:r>
            <a:r>
              <a:rPr lang="en-US" altLang="en-US" sz="1600" dirty="0">
                <a:latin typeface="Whitney"/>
              </a:rPr>
              <a:t>Building new paths to accessibility</a:t>
            </a:r>
          </a:p>
          <a:p>
            <a:pPr>
              <a:defRPr/>
            </a:pPr>
            <a:endParaRPr lang="en-US" altLang="en-US" sz="1600" dirty="0">
              <a:latin typeface="Whitney"/>
            </a:endParaRPr>
          </a:p>
          <a:p>
            <a:pPr>
              <a:spcBef>
                <a:spcPts val="600"/>
              </a:spcBef>
              <a:defRPr/>
            </a:pPr>
            <a:r>
              <a:rPr lang="en-US" altLang="en-US" sz="1600" dirty="0">
                <a:latin typeface="Whitney"/>
              </a:rPr>
              <a:t>A research and development center that creates tools, standards and best practices to support different learning needs.</a:t>
            </a:r>
          </a:p>
          <a:p>
            <a:pPr>
              <a:spcBef>
                <a:spcPts val="600"/>
              </a:spcBef>
              <a:defRPr/>
            </a:pPr>
            <a:endParaRPr lang="en-US" altLang="en-US" dirty="0">
              <a:latin typeface="+mn-lt"/>
            </a:endParaRPr>
          </a:p>
        </p:txBody>
      </p:sp>
      <p:pic>
        <p:nvPicPr>
          <p:cNvPr id="70677" name="Picture 21" descr="Hand holding an intricate filligree ball that has been printed by a 3D printer.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7598" y="2590798"/>
            <a:ext cx="2173463" cy="11429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344988" y="1097340"/>
            <a:ext cx="5918030" cy="830997"/>
          </a:xfrm>
          <a:prstGeom prst="rect">
            <a:avLst/>
          </a:prstGeom>
          <a:ln>
            <a:solidFill>
              <a:schemeClr val="tx1"/>
            </a:solidFill>
          </a:ln>
        </p:spPr>
        <p:txBody>
          <a:bodyPr wrap="square">
            <a:spAutoFit/>
          </a:bodyPr>
          <a:lstStyle/>
          <a:p>
            <a:pPr>
              <a:defRPr/>
            </a:pPr>
            <a:r>
              <a:rPr lang="en-US" altLang="en-US" sz="1600" b="1" dirty="0">
                <a:latin typeface="Whitney"/>
              </a:rPr>
              <a:t>Bookshare: </a:t>
            </a:r>
            <a:r>
              <a:rPr lang="en-US" altLang="en-US" sz="1600" dirty="0">
                <a:latin typeface="Whitney"/>
              </a:rPr>
              <a:t>Access to information for those with reading barriers</a:t>
            </a:r>
          </a:p>
          <a:p>
            <a:pPr>
              <a:defRPr/>
            </a:pPr>
            <a:endParaRPr lang="en-US" altLang="en-US" sz="1600" dirty="0">
              <a:latin typeface="Whitney"/>
            </a:endParaRPr>
          </a:p>
          <a:p>
            <a:pPr>
              <a:defRPr/>
            </a:pPr>
            <a:r>
              <a:rPr lang="en-US" altLang="en-US" sz="1600" dirty="0">
                <a:latin typeface="Whitney"/>
              </a:rPr>
              <a:t>Members can access a huge collection of </a:t>
            </a:r>
            <a:r>
              <a:rPr lang="en-US" altLang="en-US" sz="1600" dirty="0" err="1">
                <a:latin typeface="Whitney"/>
              </a:rPr>
              <a:t>ebooks</a:t>
            </a:r>
            <a:r>
              <a:rPr lang="en-US" altLang="en-US" sz="1600" dirty="0">
                <a:latin typeface="Whitney"/>
              </a:rPr>
              <a:t> and read their way</a:t>
            </a:r>
            <a:endParaRPr lang="en-US" altLang="en-US" sz="1600" dirty="0">
              <a:latin typeface="+mn-lt"/>
            </a:endParaRPr>
          </a:p>
        </p:txBody>
      </p:sp>
      <p:pic>
        <p:nvPicPr>
          <p:cNvPr id="70678" name="Picture 22" descr="Woman reading on a tablet.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4538" y="1201655"/>
            <a:ext cx="2220446" cy="1070621"/>
          </a:xfrm>
          <a:prstGeom prst="rect">
            <a:avLst/>
          </a:prstGeom>
          <a:noFill/>
          <a:extLst>
            <a:ext uri="{909E8E84-426E-40DD-AFC4-6F175D3DCCD1}">
              <a14:hiddenFill xmlns:a14="http://schemas.microsoft.com/office/drawing/2010/main">
                <a:solidFill>
                  <a:srgbClr val="FFFFFF"/>
                </a:solidFill>
              </a14:hiddenFill>
            </a:ext>
          </a:extLst>
        </p:spPr>
      </p:pic>
      <p:sp>
        <p:nvSpPr>
          <p:cNvPr id="29697" name="Title 3"/>
          <p:cNvSpPr>
            <a:spLocks noGrp="1"/>
          </p:cNvSpPr>
          <p:nvPr>
            <p:ph type="title"/>
          </p:nvPr>
        </p:nvSpPr>
        <p:spPr>
          <a:xfrm>
            <a:off x="1835150" y="126417"/>
            <a:ext cx="8147050" cy="954107"/>
          </a:xfrm>
        </p:spPr>
        <p:txBody>
          <a:bodyPr/>
          <a:lstStyle/>
          <a:p>
            <a:pPr eaLnBrk="1" hangingPunct="1">
              <a:defRPr/>
            </a:pPr>
            <a:r>
              <a:rPr lang="en-US" altLang="en-US" dirty="0">
                <a:ea typeface="MS PGothic" charset="-128"/>
              </a:rPr>
              <a:t>Empowering Inclusive Access to </a:t>
            </a:r>
            <a:br>
              <a:rPr lang="en-US" altLang="en-US" dirty="0">
                <a:ea typeface="MS PGothic" charset="-128"/>
              </a:rPr>
            </a:br>
            <a:r>
              <a:rPr lang="en-US" altLang="en-US" dirty="0">
                <a:ea typeface="MS PGothic" charset="-128"/>
              </a:rPr>
              <a:t>Opportunities with Software</a:t>
            </a:r>
          </a:p>
        </p:txBody>
      </p:sp>
    </p:spTree>
    <p:extLst>
      <p:ext uri="{BB962C8B-B14F-4D97-AF65-F5344CB8AC3E}">
        <p14:creationId xmlns:p14="http://schemas.microsoft.com/office/powerpoint/2010/main" val="109271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578B-DC5E-2840-9AAD-49007313D037}"/>
              </a:ext>
            </a:extLst>
          </p:cNvPr>
          <p:cNvSpPr>
            <a:spLocks noGrp="1"/>
          </p:cNvSpPr>
          <p:nvPr>
            <p:ph type="title"/>
          </p:nvPr>
        </p:nvSpPr>
        <p:spPr>
          <a:xfrm>
            <a:off x="414867" y="325578"/>
            <a:ext cx="10049933" cy="707886"/>
          </a:xfrm>
        </p:spPr>
        <p:txBody>
          <a:bodyPr/>
          <a:lstStyle/>
          <a:p>
            <a:r>
              <a:rPr lang="en-US" sz="4000" dirty="0"/>
              <a:t>Born Accessible</a:t>
            </a:r>
          </a:p>
        </p:txBody>
      </p:sp>
      <p:sp>
        <p:nvSpPr>
          <p:cNvPr id="3" name="Content Placeholder 2">
            <a:extLst>
              <a:ext uri="{FF2B5EF4-FFF2-40B4-BE49-F238E27FC236}">
                <a16:creationId xmlns:a16="http://schemas.microsoft.com/office/drawing/2014/main" id="{99BF6592-ACBE-B247-A7FA-CC4F3225D7EC}"/>
              </a:ext>
            </a:extLst>
          </p:cNvPr>
          <p:cNvSpPr>
            <a:spLocks noGrp="1"/>
          </p:cNvSpPr>
          <p:nvPr>
            <p:ph idx="1"/>
          </p:nvPr>
        </p:nvSpPr>
        <p:spPr>
          <a:xfrm>
            <a:off x="1812966" y="1059506"/>
            <a:ext cx="7940635" cy="5493693"/>
          </a:xfrm>
        </p:spPr>
        <p:txBody>
          <a:bodyPr/>
          <a:lstStyle/>
          <a:p>
            <a:endParaRPr lang="en-US" dirty="0"/>
          </a:p>
          <a:p>
            <a:r>
              <a:rPr lang="en-US" sz="2800" dirty="0"/>
              <a:t>Introduced “Born Accessible” and “Buy Accessible” guidelines</a:t>
            </a:r>
            <a:br>
              <a:rPr lang="en-US" dirty="0"/>
            </a:br>
            <a:endParaRPr lang="en-US" dirty="0"/>
          </a:p>
          <a:p>
            <a:pPr marL="457200" lvl="1" indent="0">
              <a:buNone/>
            </a:pPr>
            <a:r>
              <a:rPr lang="en-US" sz="3600" b="1" dirty="0"/>
              <a:t>If a book can be born digital, it can be Born Accessible</a:t>
            </a:r>
            <a:br>
              <a:rPr lang="en-US" dirty="0"/>
            </a:br>
            <a:endParaRPr lang="en-US" sz="2800" dirty="0"/>
          </a:p>
          <a:p>
            <a:r>
              <a:rPr lang="en-US" sz="2800" dirty="0"/>
              <a:t>Now helping to set accessibility </a:t>
            </a:r>
          </a:p>
          <a:p>
            <a:pPr marL="0" indent="0">
              <a:buNone/>
            </a:pPr>
            <a:r>
              <a:rPr lang="en-US" sz="2800" dirty="0"/>
              <a:t>	“gold standard” for publishers</a:t>
            </a:r>
          </a:p>
          <a:p>
            <a:endParaRPr lang="en-US" dirty="0"/>
          </a:p>
          <a:p>
            <a:pPr marL="0" indent="0">
              <a:buNone/>
            </a:pPr>
            <a:endParaRPr lang="en-US" dirty="0"/>
          </a:p>
        </p:txBody>
      </p:sp>
      <p:pic>
        <p:nvPicPr>
          <p:cNvPr id="5" name="Picture 4" descr="Logo: Global Certified Accessible - Benetech"/>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0" y="3581146"/>
            <a:ext cx="2717546" cy="2717546"/>
          </a:xfrm>
          <a:prstGeom prst="rect">
            <a:avLst/>
          </a:prstGeom>
        </p:spPr>
      </p:pic>
    </p:spTree>
    <p:extLst>
      <p:ext uri="{BB962C8B-B14F-4D97-AF65-F5344CB8AC3E}">
        <p14:creationId xmlns:p14="http://schemas.microsoft.com/office/powerpoint/2010/main" val="2683558303"/>
      </p:ext>
    </p:extLst>
  </p:cSld>
  <p:clrMapOvr>
    <a:masterClrMapping/>
  </p:clrMapOvr>
</p:sld>
</file>

<file path=ppt/theme/theme1.xml><?xml version="1.0" encoding="utf-8"?>
<a:theme xmlns:a="http://schemas.openxmlformats.org/drawingml/2006/main" name="OSEP Proj Dir Tech Breakout 2012">
  <a:themeElements>
    <a:clrScheme name="Custom 357">
      <a:dk1>
        <a:sysClr val="windowText" lastClr="000000"/>
      </a:dk1>
      <a:lt1>
        <a:sysClr val="window" lastClr="FFFFFF"/>
      </a:lt1>
      <a:dk2>
        <a:srgbClr val="002251"/>
      </a:dk2>
      <a:lt2>
        <a:srgbClr val="AFB1B4"/>
      </a:lt2>
      <a:accent1>
        <a:srgbClr val="CD3D17"/>
      </a:accent1>
      <a:accent2>
        <a:srgbClr val="FA8512"/>
      </a:accent2>
      <a:accent3>
        <a:srgbClr val="C1D82F"/>
      </a:accent3>
      <a:accent4>
        <a:srgbClr val="55C1DC"/>
      </a:accent4>
      <a:accent5>
        <a:srgbClr val="FFB819"/>
      </a:accent5>
      <a:accent6>
        <a:srgbClr val="695743"/>
      </a:accent6>
      <a:hlink>
        <a:srgbClr val="818E98"/>
      </a:hlink>
      <a:folHlink>
        <a:srgbClr val="EAE2D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B819"/>
        </a:solidFill>
        <a:ln>
          <a:noFill/>
        </a:ln>
        <a:effectLst/>
      </a:spPr>
      <a:bodyPr rtlCol="0" anchor="ctr"/>
      <a:lstStyle>
        <a:defPPr algn="ctr">
          <a:defRPr dirty="0" smtClean="0">
            <a:latin typeface="Whitney Bold"/>
            <a:cs typeface="Whitney Bold"/>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defPPr algn="l">
          <a:defRPr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OSEP Proj Dir Tech Breakout 2012</Template>
  <TotalTime>14672</TotalTime>
  <Words>1644</Words>
  <Application>Microsoft Macintosh PowerPoint</Application>
  <PresentationFormat>Widescreen</PresentationFormat>
  <Paragraphs>147</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MS PGothic</vt:lpstr>
      <vt:lpstr>Arial</vt:lpstr>
      <vt:lpstr>Calibri</vt:lpstr>
      <vt:lpstr>Lato Light</vt:lpstr>
      <vt:lpstr>Lucida Grande</vt:lpstr>
      <vt:lpstr>Whitney</vt:lpstr>
      <vt:lpstr>Whitney Bold</vt:lpstr>
      <vt:lpstr>Whitney Book</vt:lpstr>
      <vt:lpstr>Whitney Medium</vt:lpstr>
      <vt:lpstr>Whitney Semibold</vt:lpstr>
      <vt:lpstr>OSEP Proj Dir Tech Breakout 2012</vt:lpstr>
      <vt:lpstr>Software for Social Good</vt:lpstr>
      <vt:lpstr>Our work</vt:lpstr>
      <vt:lpstr>Bridge</vt:lpstr>
      <vt:lpstr>Bookshare Statistics</vt:lpstr>
      <vt:lpstr>Human Rights</vt:lpstr>
      <vt:lpstr>Human Services</vt:lpstr>
      <vt:lpstr>Community Outreach</vt:lpstr>
      <vt:lpstr>Empowering Inclusive Access to  Opportunities with Software</vt:lpstr>
      <vt:lpstr>Born Accessible</vt:lpstr>
      <vt:lpstr>diagramcenter.org</vt:lpstr>
      <vt:lpstr>Making STEM Accessible for All Learners</vt:lpstr>
      <vt:lpstr>Labs</vt:lpstr>
      <vt:lpstr>Inclusive Math</vt:lpstr>
      <vt:lpstr>Bentech Mathshare</vt:lpstr>
      <vt:lpstr>Mathshare</vt:lpstr>
      <vt:lpstr>Hackathon IDEA: Accessible Math Sketchpad</vt:lpstr>
      <vt:lpstr>Hackathon IDEA: Accessible Survey Logic</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Literacy Program Strategy</dc:title>
  <dc:creator>Betsy Beaumon</dc:creator>
  <cp:lastModifiedBy>Charles LaPierre</cp:lastModifiedBy>
  <cp:revision>99</cp:revision>
  <dcterms:created xsi:type="dcterms:W3CDTF">2012-07-28T02:06:24Z</dcterms:created>
  <dcterms:modified xsi:type="dcterms:W3CDTF">2020-01-19T00:17:16Z</dcterms:modified>
</cp:coreProperties>
</file>